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6"/>
  </p:notesMasterIdLst>
  <p:handoutMasterIdLst>
    <p:handoutMasterId r:id="rId37"/>
  </p:handoutMasterIdLst>
  <p:sldIdLst>
    <p:sldId id="422" r:id="rId2"/>
    <p:sldId id="414" r:id="rId3"/>
    <p:sldId id="416" r:id="rId4"/>
    <p:sldId id="429" r:id="rId5"/>
    <p:sldId id="415" r:id="rId6"/>
    <p:sldId id="417" r:id="rId7"/>
    <p:sldId id="418" r:id="rId8"/>
    <p:sldId id="410" r:id="rId9"/>
    <p:sldId id="419" r:id="rId10"/>
    <p:sldId id="421" r:id="rId11"/>
    <p:sldId id="423" r:id="rId12"/>
    <p:sldId id="424" r:id="rId13"/>
    <p:sldId id="425" r:id="rId14"/>
    <p:sldId id="426" r:id="rId15"/>
    <p:sldId id="411" r:id="rId16"/>
    <p:sldId id="412" r:id="rId17"/>
    <p:sldId id="413" r:id="rId18"/>
    <p:sldId id="430" r:id="rId19"/>
    <p:sldId id="439" r:id="rId20"/>
    <p:sldId id="427" r:id="rId21"/>
    <p:sldId id="380" r:id="rId22"/>
    <p:sldId id="432" r:id="rId23"/>
    <p:sldId id="438" r:id="rId24"/>
    <p:sldId id="435" r:id="rId25"/>
    <p:sldId id="431" r:id="rId26"/>
    <p:sldId id="433" r:id="rId27"/>
    <p:sldId id="436" r:id="rId28"/>
    <p:sldId id="437" r:id="rId29"/>
    <p:sldId id="434" r:id="rId30"/>
    <p:sldId id="374" r:id="rId31"/>
    <p:sldId id="403" r:id="rId32"/>
    <p:sldId id="357" r:id="rId33"/>
    <p:sldId id="359" r:id="rId34"/>
    <p:sldId id="353" r:id="rId35"/>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993300"/>
    <a:srgbClr val="CC6600"/>
    <a:srgbClr val="BAA94C"/>
    <a:srgbClr val="FFE969"/>
    <a:srgbClr val="D9E3C4"/>
    <a:srgbClr val="333333"/>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25" autoAdjust="0"/>
  </p:normalViewPr>
  <p:slideViewPr>
    <p:cSldViewPr>
      <p:cViewPr varScale="1">
        <p:scale>
          <a:sx n="74" d="100"/>
          <a:sy n="74" d="100"/>
        </p:scale>
        <p:origin x="-9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706"/>
    </p:cViewPr>
  </p:sorterViewPr>
  <p:notesViewPr>
    <p:cSldViewPr>
      <p:cViewPr>
        <p:scale>
          <a:sx n="75" d="100"/>
          <a:sy n="75" d="100"/>
        </p:scale>
        <p:origin x="-4120" y="-137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eaLnBrk="1" hangingPunct="1">
              <a:defRPr sz="1100">
                <a:latin typeface="Arial" charset="0"/>
                <a:ea typeface="Osaka" charset="-128"/>
                <a:cs typeface="Osaka" charset="-128"/>
              </a:defRPr>
            </a:lvl1pPr>
          </a:lstStyle>
          <a:p>
            <a:pPr>
              <a:defRPr/>
            </a:pPr>
            <a:r>
              <a:rPr lang="en-US"/>
              <a:t>IPM in Multifamily Housing Training</a:t>
            </a:r>
          </a:p>
        </p:txBody>
      </p:sp>
      <p:sp>
        <p:nvSpPr>
          <p:cNvPr id="125956" name="Rectangle 4"/>
          <p:cNvSpPr>
            <a:spLocks noGrp="1" noChangeArrowheads="1"/>
          </p:cNvSpPr>
          <p:nvPr>
            <p:ph type="ftr" sz="quarter" idx="2"/>
          </p:nvPr>
        </p:nvSpPr>
        <p:spPr bwMode="auto">
          <a:xfrm>
            <a:off x="3475038" y="8575675"/>
            <a:ext cx="3113087" cy="461963"/>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eaLnBrk="1" hangingPunct="1">
              <a:defRPr sz="1100">
                <a:latin typeface="Arial" charset="0"/>
                <a:ea typeface="Osaka" charset="-128"/>
                <a:cs typeface="Osaka" charset="-128"/>
              </a:defRPr>
            </a:lvl1pPr>
          </a:lstStyle>
          <a:p>
            <a:pPr>
              <a:defRPr/>
            </a:pPr>
            <a:r>
              <a:rPr lang="en-US"/>
              <a:t>www.StopPests.org</a:t>
            </a:r>
          </a:p>
        </p:txBody>
      </p:sp>
      <p:sp>
        <p:nvSpPr>
          <p:cNvPr id="13317" name="Rectangle 5"/>
          <p:cNvSpPr>
            <a:spLocks noGrp="1" noChangeArrowheads="1"/>
          </p:cNvSpPr>
          <p:nvPr>
            <p:ph type="sldNum" sz="quarter" idx="3"/>
          </p:nvPr>
        </p:nvSpPr>
        <p:spPr bwMode="auto">
          <a:xfrm>
            <a:off x="3246438" y="8650288"/>
            <a:ext cx="506412" cy="439737"/>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lgn="ctr" eaLnBrk="1" hangingPunct="1">
              <a:defRPr sz="1100">
                <a:ea typeface="Osaka" charset="-128"/>
              </a:defRPr>
            </a:lvl1pPr>
          </a:lstStyle>
          <a:p>
            <a:fld id="{0F9254C4-790A-4239-BFB4-2E78F8E274F8}" type="slidenum">
              <a:rPr lang="en-US" altLang="es-CO"/>
              <a:pPr/>
              <a:t>‹#›</a:t>
            </a:fld>
            <a:endParaRPr lang="en-US" altLang="es-CO"/>
          </a:p>
        </p:txBody>
      </p:sp>
      <p:sp>
        <p:nvSpPr>
          <p:cNvPr id="6" name="Rectangle 6"/>
          <p:cNvSpPr>
            <a:spLocks noGrp="1" noChangeArrowheads="1"/>
          </p:cNvSpPr>
          <p:nvPr>
            <p:ph type="dt" sz="quarter" idx="1"/>
          </p:nvPr>
        </p:nvSpPr>
        <p:spPr bwMode="auto">
          <a:xfrm>
            <a:off x="309563" y="8620125"/>
            <a:ext cx="2479675" cy="461963"/>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eaLnBrk="1" hangingPunct="1">
              <a:defRPr sz="1200">
                <a:latin typeface="Arial" panose="020B0604020202020204" pitchFamily="34" charset="0"/>
                <a:ea typeface="MS PGothic" pitchFamily="34" charset="-128"/>
              </a:defRPr>
            </a:lvl1pPr>
          </a:lstStyle>
          <a:p>
            <a:pPr>
              <a:defRPr/>
            </a:pPr>
            <a:r>
              <a:rPr lang="en-US" altLang="es-CO"/>
              <a:t>www.nchh.org/Training/IntegratedPestManagement.aspx</a:t>
            </a:r>
          </a:p>
        </p:txBody>
      </p:sp>
    </p:spTree>
    <p:extLst>
      <p:ext uri="{BB962C8B-B14F-4D97-AF65-F5344CB8AC3E}">
        <p14:creationId xmlns:p14="http://schemas.microsoft.com/office/powerpoint/2010/main" val="227364524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eaLnBrk="1" hangingPunct="1">
              <a:defRPr sz="1100">
                <a:latin typeface="Arial" charset="0"/>
                <a:ea typeface="Osaka" charset="-128"/>
                <a:cs typeface="Osaka" charset="-128"/>
              </a:defRPr>
            </a:lvl1pPr>
          </a:lstStyle>
          <a:p>
            <a:pPr>
              <a:defRPr/>
            </a:pPr>
            <a:r>
              <a:rPr lang="en-US"/>
              <a:t>IPM in Multifamily Housing Training</a:t>
            </a:r>
          </a:p>
        </p:txBody>
      </p:sp>
      <p:sp>
        <p:nvSpPr>
          <p:cNvPr id="2051"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434975" y="4387850"/>
            <a:ext cx="6080125" cy="4156075"/>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defTabSz="922338" eaLnBrk="1" hangingPunct="1">
              <a:defRPr sz="1100">
                <a:latin typeface="Arial" charset="0"/>
                <a:ea typeface="Osaka" charset="-128"/>
                <a:cs typeface="Osaka" charset="-128"/>
              </a:defRPr>
            </a:lvl1pPr>
          </a:lstStyle>
          <a:p>
            <a:pPr>
              <a:defRPr/>
            </a:pPr>
            <a:r>
              <a:rPr lang="en-US"/>
              <a:t>www.StopPests.org</a:t>
            </a:r>
          </a:p>
        </p:txBody>
      </p:sp>
      <p:sp>
        <p:nvSpPr>
          <p:cNvPr id="4103" name="Rectangle 7"/>
          <p:cNvSpPr>
            <a:spLocks noGrp="1" noChangeArrowheads="1"/>
          </p:cNvSpPr>
          <p:nvPr>
            <p:ph type="sldNum" sz="quarter" idx="5"/>
          </p:nvPr>
        </p:nvSpPr>
        <p:spPr bwMode="auto">
          <a:xfrm>
            <a:off x="3938588"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eaLnBrk="1" hangingPunct="1">
              <a:defRPr sz="1100">
                <a:ea typeface="Osaka" charset="-128"/>
              </a:defRPr>
            </a:lvl1pPr>
          </a:lstStyle>
          <a:p>
            <a:fld id="{BA980340-0369-4206-8768-40CA8B559F38}" type="slidenum">
              <a:rPr lang="en-US" altLang="es-CO"/>
              <a:pPr/>
              <a:t>‹#›</a:t>
            </a:fld>
            <a:endParaRPr lang="en-US" altLang="es-CO"/>
          </a:p>
        </p:txBody>
      </p:sp>
    </p:spTree>
    <p:extLst>
      <p:ext uri="{BB962C8B-B14F-4D97-AF65-F5344CB8AC3E}">
        <p14:creationId xmlns:p14="http://schemas.microsoft.com/office/powerpoint/2010/main" val="835315537"/>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anose="020B0600070205080204" pitchFamily="34" charset="-128"/>
        <a:cs typeface="ＭＳ Ｐゴシック" pitchFamily="1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5123" name="Rectangle 7"/>
          <p:cNvSpPr>
            <a:spLocks noGrp="1" noChangeArrowheads="1"/>
          </p:cNvSpPr>
          <p:nvPr>
            <p:ph type="sldNum" sz="quarter" idx="5"/>
          </p:nvPr>
        </p:nvSpPr>
        <p:spPr>
          <a:noFill/>
        </p:spPr>
        <p:txBody>
          <a:bodyPr/>
          <a:lstStyle/>
          <a:p>
            <a:fld id="{56AEEEA8-FE50-4B94-AE2F-DAAE28865234}" type="slidenum">
              <a:rPr lang="en-US" altLang="es-CO"/>
              <a:pPr/>
              <a:t>1</a:t>
            </a:fld>
            <a:endParaRPr lang="en-US" altLang="es-CO"/>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noFill/>
          <a:ln/>
        </p:spPr>
        <p:txBody>
          <a:bodyPr/>
          <a:lstStyle/>
          <a:p>
            <a:r>
              <a:rPr lang="en-US" altLang="es-CO" smtClean="0">
                <a:latin typeface="Arial" pitchFamily="34" charset="0"/>
              </a:rPr>
              <a:t>Rev. 7-2014 Ver. 7/2014</a:t>
            </a:r>
          </a:p>
          <a:p>
            <a:r>
              <a:rPr lang="en-US" altLang="es-CO" smtClean="0">
                <a:latin typeface="Arial" pitchFamily="34" charset="0"/>
              </a:rPr>
              <a:t>This presentation focuses on bed bugs. It covers the biology, behavior, and what you should do up to the point where the PMP gets involved. From there, follow the pest control company's procedure. </a:t>
            </a:r>
          </a:p>
          <a:p>
            <a:endParaRPr lang="en-US" altLang="es-CO" smtClean="0">
              <a:latin typeface="Arial" pitchFamily="34" charset="0"/>
            </a:endParaRPr>
          </a:p>
          <a:p>
            <a:r>
              <a:rPr lang="en-US" altLang="es-CO" smtClean="0">
                <a:latin typeface="Arial" pitchFamily="34" charset="0"/>
              </a:rPr>
              <a:t>Reference: For an evaluation of bed bug control options, see: http://www.nchh.org/Portals/0/Contents/bedbug_report.pdf</a:t>
            </a:r>
          </a:p>
        </p:txBody>
      </p:sp>
      <p:sp>
        <p:nvSpPr>
          <p:cNvPr id="5126" name="Header Placeholder 6"/>
          <p:cNvSpPr>
            <a:spLocks noGrp="1"/>
          </p:cNvSpPr>
          <p:nvPr>
            <p:ph type="hdr" sz="quarter"/>
          </p:nvPr>
        </p:nvSpPr>
        <p:spPr>
          <a:noFill/>
        </p:spPr>
        <p:txBody>
          <a:bodyPr/>
          <a:lstStyle/>
          <a:p>
            <a:r>
              <a:rPr lang="en-US" altLang="es-CO" smtClean="0">
                <a:latin typeface="Arial" pitchFamily="34" charset="0"/>
              </a:rPr>
              <a:t>IPM in Multifamily Housing Training</a:t>
            </a:r>
          </a:p>
        </p:txBody>
      </p:sp>
    </p:spTree>
    <p:extLst>
      <p:ext uri="{BB962C8B-B14F-4D97-AF65-F5344CB8AC3E}">
        <p14:creationId xmlns:p14="http://schemas.microsoft.com/office/powerpoint/2010/main" val="295106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23555"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23556" name="Rectangle 7"/>
          <p:cNvSpPr>
            <a:spLocks noGrp="1" noChangeArrowheads="1"/>
          </p:cNvSpPr>
          <p:nvPr>
            <p:ph type="sldNum" sz="quarter" idx="5"/>
          </p:nvPr>
        </p:nvSpPr>
        <p:spPr>
          <a:noFill/>
        </p:spPr>
        <p:txBody>
          <a:bodyPr/>
          <a:lstStyle/>
          <a:p>
            <a:fld id="{AB0E724C-45D6-4906-9613-74288BFB9213}" type="slidenum">
              <a:rPr lang="en-US" altLang="es-CO"/>
              <a:pPr/>
              <a:t>10</a:t>
            </a:fld>
            <a:endParaRPr lang="en-US" altLang="es-CO"/>
          </a:p>
        </p:txBody>
      </p:sp>
      <p:sp>
        <p:nvSpPr>
          <p:cNvPr id="23557"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8A2DFAFA-4D9A-421F-97CC-83B20912FEFB}" type="slidenum">
              <a:rPr lang="en-US" altLang="es-CO" sz="1100">
                <a:ea typeface="Osaka" charset="-128"/>
              </a:rPr>
              <a:pPr algn="r" defTabSz="922338" eaLnBrk="1" hangingPunct="1"/>
              <a:t>10</a:t>
            </a:fld>
            <a:endParaRPr lang="en-US" altLang="es-CO" sz="1100">
              <a:ea typeface="Osaka" charset="-128"/>
            </a:endParaRPr>
          </a:p>
        </p:txBody>
      </p:sp>
      <p:sp>
        <p:nvSpPr>
          <p:cNvPr id="23558" name="Rectangle 2"/>
          <p:cNvSpPr>
            <a:spLocks noGrp="1" noRot="1" noChangeAspect="1" noChangeArrowheads="1" noTextEdit="1"/>
          </p:cNvSpPr>
          <p:nvPr>
            <p:ph type="sldImg"/>
          </p:nvPr>
        </p:nvSpPr>
        <p:spPr>
          <a:ln/>
        </p:spPr>
      </p:sp>
      <p:sp>
        <p:nvSpPr>
          <p:cNvPr id="23559" name="Rectangle 3"/>
          <p:cNvSpPr>
            <a:spLocks noGrp="1" noChangeArrowheads="1"/>
          </p:cNvSpPr>
          <p:nvPr>
            <p:ph type="body" idx="1"/>
          </p:nvPr>
        </p:nvSpPr>
        <p:spPr>
          <a:noFill/>
          <a:ln/>
        </p:spPr>
        <p:txBody>
          <a:bodyPr/>
          <a:lstStyle/>
          <a:p>
            <a:pPr eaLnBrk="1" hangingPunct="1"/>
            <a:r>
              <a:rPr lang="en-US" altLang="es-CO" i="1" smtClean="0">
                <a:latin typeface="Arial" pitchFamily="34" charset="0"/>
              </a:rPr>
              <a:t>Bed bugs are small and very good at hiding, so a flashlight is needed to see them (or evidence of them).</a:t>
            </a:r>
          </a:p>
          <a:p>
            <a:pPr eaLnBrk="1" hangingPunct="1"/>
            <a:endParaRPr lang="en-US" altLang="es-CO" i="1" smtClean="0">
              <a:latin typeface="Arial" pitchFamily="34" charset="0"/>
            </a:endParaRPr>
          </a:p>
          <a:p>
            <a:pPr eaLnBrk="1" hangingPunct="1"/>
            <a:r>
              <a:rPr lang="en-US" altLang="es-CO" i="1" smtClean="0">
                <a:latin typeface="Arial" pitchFamily="34" charset="0"/>
              </a:rPr>
              <a:t>Keep looking until either a live bed bug is found or all involved feel satisfied that there are no bed bugs. </a:t>
            </a:r>
          </a:p>
          <a:p>
            <a:pPr eaLnBrk="1" hangingPunct="1"/>
            <a:endParaRPr lang="en-US" altLang="es-CO" i="1" smtClean="0">
              <a:latin typeface="Arial" pitchFamily="34" charset="0"/>
            </a:endParaRPr>
          </a:p>
          <a:p>
            <a:pPr eaLnBrk="1" hangingPunct="1"/>
            <a:r>
              <a:rPr lang="en-US" altLang="es-CO" i="1" smtClean="0">
                <a:latin typeface="Arial" pitchFamily="34" charset="0"/>
              </a:rPr>
              <a:t>If bed bugs are found, a few should be put on tape or in a re-sealable plastic bag for identification.</a:t>
            </a:r>
          </a:p>
          <a:p>
            <a:pPr eaLnBrk="1" hangingPunct="1"/>
            <a:endParaRPr lang="en-US" altLang="es-CO" smtClean="0">
              <a:latin typeface="Arial" pitchFamily="34" charset="0"/>
            </a:endParaRPr>
          </a:p>
          <a:p>
            <a:pPr eaLnBrk="1" hangingPunct="1"/>
            <a:r>
              <a:rPr lang="en-US" altLang="es-CO" smtClean="0">
                <a:latin typeface="Arial" pitchFamily="34" charset="0"/>
              </a:rPr>
              <a:t>The photo shows bed bugs that were snuggled next to the screw-in foot of a recliner. It took flipping the recliner over to find them. When the foot was unscrewed, more were found.</a:t>
            </a:r>
          </a:p>
          <a:p>
            <a:pPr eaLnBrk="1" hangingPunct="1"/>
            <a:endParaRPr lang="en-US" altLang="es-CO" smtClean="0">
              <a:latin typeface="Arial" pitchFamily="34" charset="0"/>
            </a:endParaRPr>
          </a:p>
          <a:p>
            <a:pPr eaLnBrk="1" hangingPunct="1"/>
            <a:endParaRPr lang="en-US" altLang="es-CO" smtClean="0">
              <a:latin typeface="Arial" pitchFamily="34" charset="0"/>
            </a:endParaRPr>
          </a:p>
        </p:txBody>
      </p:sp>
    </p:spTree>
    <p:extLst>
      <p:ext uri="{BB962C8B-B14F-4D97-AF65-F5344CB8AC3E}">
        <p14:creationId xmlns:p14="http://schemas.microsoft.com/office/powerpoint/2010/main" val="375370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25603"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25604" name="Rectangle 7"/>
          <p:cNvSpPr>
            <a:spLocks noGrp="1" noChangeArrowheads="1"/>
          </p:cNvSpPr>
          <p:nvPr>
            <p:ph type="sldNum" sz="quarter" idx="5"/>
          </p:nvPr>
        </p:nvSpPr>
        <p:spPr>
          <a:noFill/>
        </p:spPr>
        <p:txBody>
          <a:bodyPr/>
          <a:lstStyle/>
          <a:p>
            <a:fld id="{18A0FF80-369E-4BAE-81FC-DAB71623214A}" type="slidenum">
              <a:rPr lang="en-US" altLang="es-CO"/>
              <a:pPr/>
              <a:t>11</a:t>
            </a:fld>
            <a:endParaRPr lang="en-US" altLang="es-CO"/>
          </a:p>
        </p:txBody>
      </p:sp>
      <p:sp>
        <p:nvSpPr>
          <p:cNvPr id="25605" name="Rectangle 2"/>
          <p:cNvSpPr>
            <a:spLocks noGrp="1" noRot="1" noChangeAspect="1" noChangeArrowheads="1" noTextEdit="1"/>
          </p:cNvSpPr>
          <p:nvPr>
            <p:ph type="sldImg"/>
          </p:nvPr>
        </p:nvSpPr>
        <p:spPr>
          <a:ln/>
        </p:spPr>
      </p:sp>
      <p:sp>
        <p:nvSpPr>
          <p:cNvPr id="25606" name="Rectangle 3"/>
          <p:cNvSpPr>
            <a:spLocks noGrp="1" noChangeArrowheads="1"/>
          </p:cNvSpPr>
          <p:nvPr>
            <p:ph type="body" idx="1"/>
          </p:nvPr>
        </p:nvSpPr>
        <p:spPr>
          <a:noFill/>
          <a:ln/>
        </p:spPr>
        <p:txBody>
          <a:bodyPr/>
          <a:lstStyle/>
          <a:p>
            <a:r>
              <a:rPr lang="en-US" altLang="es-CO" smtClean="0">
                <a:latin typeface="Arial" pitchFamily="34" charset="0"/>
              </a:rPr>
              <a:t>There is a myth of bed bug bites always showing up in sets of three in a row: “breakfast, lunch, and dinner.” This is untrue. Bed bugs will come out of hiding to feed when they are hungry (usually once a week), feed until they are full, and then return to their hiding spots, leaving blood spots (bed bug poop) along their route. The bites in a row happen if there are any feeding along the sheet-human intersection or if one is disturbed mid-meal and has to reinsert its mouthpart.</a:t>
            </a:r>
          </a:p>
          <a:p>
            <a:endParaRPr lang="en-US" altLang="es-CO" smtClean="0">
              <a:latin typeface="Arial" pitchFamily="34" charset="0"/>
            </a:endParaRPr>
          </a:p>
          <a:p>
            <a:r>
              <a:rPr lang="en-US" altLang="es-CO" i="1" smtClean="0">
                <a:latin typeface="Arial" pitchFamily="34" charset="0"/>
              </a:rPr>
              <a:t>Not everyone reacts to the bites, and a person’s reaction to bed bugs may change over time (not reacting at first, but then reacting after being bitten a number of times). </a:t>
            </a:r>
          </a:p>
        </p:txBody>
      </p:sp>
    </p:spTree>
    <p:extLst>
      <p:ext uri="{BB962C8B-B14F-4D97-AF65-F5344CB8AC3E}">
        <p14:creationId xmlns:p14="http://schemas.microsoft.com/office/powerpoint/2010/main" val="154386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27651"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27652" name="Rectangle 7"/>
          <p:cNvSpPr>
            <a:spLocks noGrp="1" noChangeArrowheads="1"/>
          </p:cNvSpPr>
          <p:nvPr>
            <p:ph type="sldNum" sz="quarter" idx="5"/>
          </p:nvPr>
        </p:nvSpPr>
        <p:spPr>
          <a:noFill/>
        </p:spPr>
        <p:txBody>
          <a:bodyPr/>
          <a:lstStyle/>
          <a:p>
            <a:fld id="{011A8522-7F8E-47EB-96B0-E9F821A60726}" type="slidenum">
              <a:rPr lang="en-US" altLang="es-CO"/>
              <a:pPr/>
              <a:t>12</a:t>
            </a:fld>
            <a:endParaRPr lang="en-US" altLang="es-CO"/>
          </a:p>
        </p:txBody>
      </p:sp>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r>
              <a:rPr lang="en-US" altLang="es-CO" smtClean="0">
                <a:latin typeface="Arial" pitchFamily="34" charset="0"/>
              </a:rPr>
              <a:t>Fecal spots are bed bug poop. Some people may have heard them called "blood spots." You may find blood spots on sheets where someone squished a recently fed bed bug, but fecal spots are small dark dots, like the dot a fine tipped sharpie would make. </a:t>
            </a:r>
            <a:r>
              <a:rPr lang="en-US" altLang="es-CO" i="1" smtClean="0">
                <a:latin typeface="Arial" pitchFamily="34" charset="0"/>
              </a:rPr>
              <a:t>Fecal spots will be found on sheets, pillow cases, mattresses, and around the spot where they are returning to hide. </a:t>
            </a:r>
            <a:r>
              <a:rPr lang="en-US" altLang="es-CO" smtClean="0">
                <a:latin typeface="Arial" pitchFamily="34" charset="0"/>
              </a:rPr>
              <a:t>Bed bugs often hide together (as evidenced in the picture above) but not always. Careful inspection with a flashlight must be done to find the spots where they are hiding…especially the loners. One pregnant female could restart an infestation.</a:t>
            </a:r>
          </a:p>
          <a:p>
            <a:endParaRPr lang="en-US" altLang="es-CO" smtClean="0">
              <a:latin typeface="Arial" pitchFamily="34" charset="0"/>
            </a:endParaRPr>
          </a:p>
          <a:p>
            <a:r>
              <a:rPr lang="en-US" altLang="es-CO" smtClean="0">
                <a:latin typeface="Arial" pitchFamily="34" charset="0"/>
              </a:rPr>
              <a:t>You can distinguish fecal spots from cockroach frass. Frass is gritty, like pepper. Fecal spots are smooth.</a:t>
            </a:r>
          </a:p>
          <a:p>
            <a:endParaRPr lang="en-US" altLang="es-CO" smtClean="0">
              <a:latin typeface="Arial" pitchFamily="34" charset="0"/>
            </a:endParaRPr>
          </a:p>
        </p:txBody>
      </p:sp>
    </p:spTree>
    <p:extLst>
      <p:ext uri="{BB962C8B-B14F-4D97-AF65-F5344CB8AC3E}">
        <p14:creationId xmlns:p14="http://schemas.microsoft.com/office/powerpoint/2010/main" val="179943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29699"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29700" name="Rectangle 7"/>
          <p:cNvSpPr>
            <a:spLocks noGrp="1" noChangeArrowheads="1"/>
          </p:cNvSpPr>
          <p:nvPr>
            <p:ph type="sldNum" sz="quarter" idx="5"/>
          </p:nvPr>
        </p:nvSpPr>
        <p:spPr>
          <a:noFill/>
        </p:spPr>
        <p:txBody>
          <a:bodyPr/>
          <a:lstStyle/>
          <a:p>
            <a:fld id="{57E11A9D-1DFF-447E-92AF-4583585A002E}" type="slidenum">
              <a:rPr lang="en-US" altLang="es-CO"/>
              <a:pPr/>
              <a:t>13</a:t>
            </a:fld>
            <a:endParaRPr lang="en-US" altLang="es-CO"/>
          </a:p>
        </p:txBody>
      </p:sp>
      <p:sp>
        <p:nvSpPr>
          <p:cNvPr id="29701" name="Rectangle 2"/>
          <p:cNvSpPr>
            <a:spLocks noGrp="1" noRot="1" noChangeAspect="1" noChangeArrowheads="1" noTextEdit="1"/>
          </p:cNvSpPr>
          <p:nvPr>
            <p:ph type="sldImg"/>
          </p:nvPr>
        </p:nvSpPr>
        <p:spPr>
          <a:ln/>
        </p:spPr>
      </p:sp>
      <p:sp>
        <p:nvSpPr>
          <p:cNvPr id="29702" name="Rectangle 3"/>
          <p:cNvSpPr>
            <a:spLocks noGrp="1" noChangeArrowheads="1"/>
          </p:cNvSpPr>
          <p:nvPr>
            <p:ph type="body" idx="1"/>
          </p:nvPr>
        </p:nvSpPr>
        <p:spPr>
          <a:noFill/>
          <a:ln/>
        </p:spPr>
        <p:txBody>
          <a:bodyPr/>
          <a:lstStyle/>
          <a:p>
            <a:r>
              <a:rPr lang="en-US" altLang="es-CO" smtClean="0">
                <a:latin typeface="Arial" pitchFamily="34" charset="0"/>
              </a:rPr>
              <a:t>Bed bugs don’t have stretchy skin. When they need to grow up, they shed their outer layer—emerging as a larger version. They do this five times, going from the size of a poppy seed to the size of an apple seed. Shed skins look like hollow bed bugs and are the evidence of this growing process.</a:t>
            </a:r>
          </a:p>
        </p:txBody>
      </p:sp>
    </p:spTree>
    <p:extLst>
      <p:ext uri="{BB962C8B-B14F-4D97-AF65-F5344CB8AC3E}">
        <p14:creationId xmlns:p14="http://schemas.microsoft.com/office/powerpoint/2010/main" val="964557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31747"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31748" name="Rectangle 7"/>
          <p:cNvSpPr>
            <a:spLocks noGrp="1" noChangeArrowheads="1"/>
          </p:cNvSpPr>
          <p:nvPr>
            <p:ph type="sldNum" sz="quarter" idx="5"/>
          </p:nvPr>
        </p:nvSpPr>
        <p:spPr>
          <a:noFill/>
        </p:spPr>
        <p:txBody>
          <a:bodyPr/>
          <a:lstStyle/>
          <a:p>
            <a:fld id="{9FD9CAF8-FB4C-4770-BE0D-BAD968305A1E}" type="slidenum">
              <a:rPr lang="en-US" altLang="es-CO"/>
              <a:pPr/>
              <a:t>14</a:t>
            </a:fld>
            <a:endParaRPr lang="en-US" altLang="es-CO"/>
          </a:p>
        </p:txBody>
      </p:sp>
      <p:sp>
        <p:nvSpPr>
          <p:cNvPr id="31749" name="Rectangle 2"/>
          <p:cNvSpPr>
            <a:spLocks noGrp="1" noRot="1" noChangeAspect="1" noChangeArrowheads="1" noTextEdit="1"/>
          </p:cNvSpPr>
          <p:nvPr>
            <p:ph type="sldImg"/>
          </p:nvPr>
        </p:nvSpPr>
        <p:spPr>
          <a:ln/>
        </p:spPr>
      </p:sp>
      <p:sp>
        <p:nvSpPr>
          <p:cNvPr id="31750" name="Rectangle 3"/>
          <p:cNvSpPr>
            <a:spLocks noGrp="1" noChangeArrowheads="1"/>
          </p:cNvSpPr>
          <p:nvPr>
            <p:ph type="body" idx="1"/>
          </p:nvPr>
        </p:nvSpPr>
        <p:spPr>
          <a:noFill/>
          <a:ln/>
        </p:spPr>
        <p:txBody>
          <a:bodyPr/>
          <a:lstStyle/>
          <a:p>
            <a:r>
              <a:rPr lang="en-US" altLang="es-CO" smtClean="0">
                <a:latin typeface="Arial" pitchFamily="34" charset="0"/>
              </a:rPr>
              <a:t>Bed bugs live for less than a year at room temperature. Dead bed bugs may be found in units that residents have tried to treat. This is particularly of concern if the bed bugs have been killed on the mattress. Many products are not labeled for use on mattresses. If you suspect the resident is putting pesticides on the mattress, someone should talk to the resident and make sure they are following label directions. We recommend vacuuming followed by steam, cryonite, or encasement for mattresses and box springs.</a:t>
            </a:r>
          </a:p>
        </p:txBody>
      </p:sp>
    </p:spTree>
    <p:extLst>
      <p:ext uri="{BB962C8B-B14F-4D97-AF65-F5344CB8AC3E}">
        <p14:creationId xmlns:p14="http://schemas.microsoft.com/office/powerpoint/2010/main" val="132333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33795"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33796" name="Rectangle 7"/>
          <p:cNvSpPr>
            <a:spLocks noGrp="1" noChangeArrowheads="1"/>
          </p:cNvSpPr>
          <p:nvPr>
            <p:ph type="sldNum" sz="quarter" idx="5"/>
          </p:nvPr>
        </p:nvSpPr>
        <p:spPr>
          <a:noFill/>
        </p:spPr>
        <p:txBody>
          <a:bodyPr/>
          <a:lstStyle/>
          <a:p>
            <a:fld id="{3D568857-0963-43A2-9DD7-37348420C980}" type="slidenum">
              <a:rPr lang="en-US" altLang="es-CO"/>
              <a:pPr/>
              <a:t>15</a:t>
            </a:fld>
            <a:endParaRPr lang="en-US" altLang="es-CO"/>
          </a:p>
        </p:txBody>
      </p:sp>
      <p:sp>
        <p:nvSpPr>
          <p:cNvPr id="33797" name="Rectangle 2"/>
          <p:cNvSpPr>
            <a:spLocks noGrp="1" noRot="1" noChangeAspect="1" noChangeArrowheads="1" noTextEdit="1"/>
          </p:cNvSpPr>
          <p:nvPr>
            <p:ph type="sldImg"/>
          </p:nvPr>
        </p:nvSpPr>
        <p:spPr>
          <a:ln/>
        </p:spPr>
      </p:sp>
      <p:sp>
        <p:nvSpPr>
          <p:cNvPr id="33798" name="Rectangle 3"/>
          <p:cNvSpPr>
            <a:spLocks noGrp="1" noChangeArrowheads="1"/>
          </p:cNvSpPr>
          <p:nvPr>
            <p:ph type="body" idx="1"/>
          </p:nvPr>
        </p:nvSpPr>
        <p:spPr>
          <a:noFill/>
          <a:ln/>
        </p:spPr>
        <p:txBody>
          <a:bodyPr/>
          <a:lstStyle/>
          <a:p>
            <a:pPr eaLnBrk="1" hangingPunct="1"/>
            <a:r>
              <a:rPr lang="en-US" altLang="es-CO" i="1" smtClean="0">
                <a:latin typeface="Arial" pitchFamily="34" charset="0"/>
              </a:rPr>
              <a:t>Sanitation plays a role in bed bug control because a cluttered apartment will be nearly impossible to treat. Bed bugs can hide anywhere, and cleaning will unearth them. Vacuuming and washing bed linens often will help keep populations from growing.</a:t>
            </a:r>
            <a:endParaRPr lang="en-US" altLang="es-CO" i="1" smtClean="0">
              <a:solidFill>
                <a:srgbClr val="800080"/>
              </a:solidFill>
              <a:latin typeface="Times New Roman" pitchFamily="18" charset="0"/>
            </a:endParaRPr>
          </a:p>
          <a:p>
            <a:endParaRPr lang="en-US" altLang="es-CO" smtClean="0">
              <a:latin typeface="Arial" pitchFamily="34" charset="0"/>
            </a:endParaRPr>
          </a:p>
        </p:txBody>
      </p:sp>
    </p:spTree>
    <p:extLst>
      <p:ext uri="{BB962C8B-B14F-4D97-AF65-F5344CB8AC3E}">
        <p14:creationId xmlns:p14="http://schemas.microsoft.com/office/powerpoint/2010/main" val="158707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35843"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35844" name="Rectangle 7"/>
          <p:cNvSpPr>
            <a:spLocks noGrp="1" noChangeArrowheads="1"/>
          </p:cNvSpPr>
          <p:nvPr>
            <p:ph type="sldNum" sz="quarter" idx="5"/>
          </p:nvPr>
        </p:nvSpPr>
        <p:spPr>
          <a:noFill/>
        </p:spPr>
        <p:txBody>
          <a:bodyPr/>
          <a:lstStyle/>
          <a:p>
            <a:fld id="{06619F10-B4AF-411F-8C9F-1BB3CBEEC937}" type="slidenum">
              <a:rPr lang="en-US" altLang="es-CO"/>
              <a:pPr/>
              <a:t>16</a:t>
            </a:fld>
            <a:endParaRPr lang="en-US" altLang="es-CO"/>
          </a:p>
        </p:txBody>
      </p:sp>
      <p:sp>
        <p:nvSpPr>
          <p:cNvPr id="35845" name="Rectangle 2"/>
          <p:cNvSpPr>
            <a:spLocks noGrp="1" noRot="1" noChangeAspect="1" noChangeArrowheads="1" noTextEdit="1"/>
          </p:cNvSpPr>
          <p:nvPr>
            <p:ph type="sldImg"/>
          </p:nvPr>
        </p:nvSpPr>
        <p:spPr>
          <a:ln/>
        </p:spPr>
      </p:sp>
      <p:sp>
        <p:nvSpPr>
          <p:cNvPr id="35846" name="Rectangle 3"/>
          <p:cNvSpPr>
            <a:spLocks noGrp="1" noChangeArrowheads="1"/>
          </p:cNvSpPr>
          <p:nvPr>
            <p:ph type="body" idx="1"/>
          </p:nvPr>
        </p:nvSpPr>
        <p:spPr>
          <a:noFill/>
          <a:ln/>
        </p:spPr>
        <p:txBody>
          <a:bodyPr/>
          <a:lstStyle/>
          <a:p>
            <a:r>
              <a:rPr lang="en-US" altLang="es-CO" smtClean="0">
                <a:latin typeface="Arial" pitchFamily="34" charset="0"/>
              </a:rPr>
              <a:t>Bed bugs need blood to live, and blood is easiest to get when people are sleeping. So trainees need to look where people rest.</a:t>
            </a:r>
          </a:p>
          <a:p>
            <a:endParaRPr lang="en-US" altLang="es-CO" i="1" smtClean="0">
              <a:latin typeface="Arial" pitchFamily="34" charset="0"/>
            </a:endParaRPr>
          </a:p>
          <a:p>
            <a:r>
              <a:rPr lang="en-US" altLang="es-CO" i="1" smtClean="0">
                <a:latin typeface="Arial" pitchFamily="34" charset="0"/>
              </a:rPr>
              <a:t>When bed bugs are suspected the locations in red should be inspected first.</a:t>
            </a:r>
          </a:p>
          <a:p>
            <a:endParaRPr lang="en-US" altLang="es-CO" smtClean="0">
              <a:latin typeface="Arial" pitchFamily="34" charset="0"/>
            </a:endParaRPr>
          </a:p>
          <a:p>
            <a:pPr>
              <a:spcBef>
                <a:spcPct val="0"/>
              </a:spcBef>
            </a:pPr>
            <a:r>
              <a:rPr lang="en-US" altLang="es-CO" smtClean="0">
                <a:latin typeface="Arial" pitchFamily="34" charset="0"/>
              </a:rPr>
              <a:t>The circles with dark red centers are the places within the unit where people are likely to rest: beds, sofas, and recliners. After feeding, bed bugs hide in nearby cracks. This increases the area one has to inspect to the lighter red ring. </a:t>
            </a:r>
            <a:r>
              <a:rPr lang="en-US" altLang="es-CO" i="1" smtClean="0">
                <a:latin typeface="Arial" pitchFamily="34" charset="0"/>
              </a:rPr>
              <a:t>Note that the potential infestation area now contains tables, lamps, walls, and carpets. Encourage trainees to think in three dimensions: carpets, table drawers, hanging picture frames, peeling wallpaper, and box springs. The units above, below, and sharing walls with these infestation sites might have bed bugs. </a:t>
            </a:r>
          </a:p>
          <a:p>
            <a:endParaRPr lang="en-US" altLang="es-CO" smtClean="0">
              <a:latin typeface="Arial" pitchFamily="34" charset="0"/>
            </a:endParaRPr>
          </a:p>
        </p:txBody>
      </p:sp>
    </p:spTree>
    <p:extLst>
      <p:ext uri="{BB962C8B-B14F-4D97-AF65-F5344CB8AC3E}">
        <p14:creationId xmlns:p14="http://schemas.microsoft.com/office/powerpoint/2010/main" val="1903949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37891"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37892" name="Rectangle 7"/>
          <p:cNvSpPr>
            <a:spLocks noGrp="1" noChangeArrowheads="1"/>
          </p:cNvSpPr>
          <p:nvPr>
            <p:ph type="sldNum" sz="quarter" idx="5"/>
          </p:nvPr>
        </p:nvSpPr>
        <p:spPr>
          <a:noFill/>
        </p:spPr>
        <p:txBody>
          <a:bodyPr/>
          <a:lstStyle/>
          <a:p>
            <a:fld id="{D414C486-B65B-4A85-9EDE-A3DE3D301B88}" type="slidenum">
              <a:rPr lang="en-US" altLang="es-CO"/>
              <a:pPr/>
              <a:t>17</a:t>
            </a:fld>
            <a:endParaRPr lang="en-US" altLang="es-CO"/>
          </a:p>
        </p:txBody>
      </p:sp>
      <p:sp>
        <p:nvSpPr>
          <p:cNvPr id="37893"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2D2BFE2F-25C9-4CE7-AB9B-D22A485BB980}" type="slidenum">
              <a:rPr lang="en-US" altLang="es-CO" sz="1100">
                <a:ea typeface="Osaka" charset="-128"/>
              </a:rPr>
              <a:pPr algn="r" defTabSz="922338" eaLnBrk="1" hangingPunct="1"/>
              <a:t>17</a:t>
            </a:fld>
            <a:endParaRPr lang="en-US" altLang="es-CO" sz="1100">
              <a:ea typeface="Osaka" charset="-128"/>
            </a:endParaRPr>
          </a:p>
        </p:txBody>
      </p:sp>
      <p:sp>
        <p:nvSpPr>
          <p:cNvPr id="37894" name="Rectangle 1026"/>
          <p:cNvSpPr>
            <a:spLocks noGrp="1" noRot="1" noChangeAspect="1" noChangeArrowheads="1" noTextEdit="1"/>
          </p:cNvSpPr>
          <p:nvPr>
            <p:ph type="sldImg"/>
          </p:nvPr>
        </p:nvSpPr>
        <p:spPr>
          <a:ln/>
        </p:spPr>
      </p:sp>
      <p:sp>
        <p:nvSpPr>
          <p:cNvPr id="37895" name="Rectangle 1027"/>
          <p:cNvSpPr>
            <a:spLocks noGrp="1" noChangeArrowheads="1"/>
          </p:cNvSpPr>
          <p:nvPr>
            <p:ph type="body" idx="1"/>
          </p:nvPr>
        </p:nvSpPr>
        <p:spPr>
          <a:noFill/>
          <a:ln/>
        </p:spPr>
        <p:txBody>
          <a:bodyPr/>
          <a:lstStyle/>
          <a:p>
            <a:pPr eaLnBrk="1" hangingPunct="1"/>
            <a:r>
              <a:rPr lang="en-US" altLang="es-CO" smtClean="0">
                <a:latin typeface="Arial" pitchFamily="34" charset="0"/>
              </a:rPr>
              <a:t>Prevention is key.</a:t>
            </a:r>
          </a:p>
          <a:p>
            <a:pPr eaLnBrk="1" hangingPunct="1"/>
            <a:r>
              <a:rPr lang="en-US" altLang="es-CO" i="1" smtClean="0">
                <a:latin typeface="Arial" pitchFamily="34" charset="0"/>
              </a:rPr>
              <a:t>Since bed bugs are so reliant on humans, they have become very good at staying close to them. In public housing, one infestation can quickly spread throughout the development. The spread usually occurs when:</a:t>
            </a:r>
          </a:p>
          <a:p>
            <a:pPr eaLnBrk="1" hangingPunct="1"/>
            <a:r>
              <a:rPr lang="en-US" altLang="es-CO" i="1" smtClean="0">
                <a:latin typeface="Arial" pitchFamily="34" charset="0"/>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altLang="es-CO" i="1" smtClean="0">
                <a:latin typeface="Arial" pitchFamily="34" charset="0"/>
              </a:rPr>
              <a:t>-management does not have the PMP inspect and possibly treat adjacent units, </a:t>
            </a:r>
          </a:p>
          <a:p>
            <a:pPr eaLnBrk="1" hangingPunct="1"/>
            <a:r>
              <a:rPr lang="en-US" altLang="es-CO" i="1" smtClean="0">
                <a:latin typeface="Arial" pitchFamily="34" charset="0"/>
              </a:rPr>
              <a:t>-infested items are moved through the building without being wrapped in plastic,</a:t>
            </a:r>
          </a:p>
          <a:p>
            <a:pPr eaLnBrk="1" hangingPunct="1"/>
            <a:r>
              <a:rPr lang="en-US" altLang="es-CO" i="1" smtClean="0">
                <a:latin typeface="Arial" pitchFamily="34" charset="0"/>
              </a:rPr>
              <a:t>-infested items intended for the trash are picked up and brought home, </a:t>
            </a:r>
          </a:p>
          <a:p>
            <a:pPr eaLnBrk="1" hangingPunct="1"/>
            <a:r>
              <a:rPr lang="en-US" altLang="es-CO" i="1" smtClean="0">
                <a:latin typeface="Arial" pitchFamily="34" charset="0"/>
              </a:rPr>
              <a:t>-staff visits multiple units per day with bags or equipment</a:t>
            </a:r>
          </a:p>
          <a:p>
            <a:pPr eaLnBrk="1" hangingPunct="1"/>
            <a:r>
              <a:rPr lang="en-US" altLang="es-CO" i="1" smtClean="0">
                <a:latin typeface="Arial" pitchFamily="34" charset="0"/>
              </a:rPr>
              <a:t>-residents visit each other carrying backpacks,</a:t>
            </a:r>
          </a:p>
          <a:p>
            <a:pPr eaLnBrk="1" hangingPunct="1"/>
            <a:r>
              <a:rPr lang="en-US" altLang="es-CO" i="1" smtClean="0">
                <a:latin typeface="Arial" pitchFamily="34" charset="0"/>
              </a:rPr>
              <a:t>-or bed bugs are brought to the laundry room on bedding and people bring them home from this location. </a:t>
            </a:r>
          </a:p>
          <a:p>
            <a:pPr eaLnBrk="1" hangingPunct="1"/>
            <a:endParaRPr lang="en-US" altLang="es-CO" i="1" smtClean="0">
              <a:latin typeface="Arial" pitchFamily="34" charset="0"/>
            </a:endParaRPr>
          </a:p>
          <a:p>
            <a:pPr eaLnBrk="1" hangingPunct="1"/>
            <a:r>
              <a:rPr lang="en-US" altLang="es-CO" i="1" smtClean="0">
                <a:latin typeface="Arial" pitchFamily="34" charset="0"/>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uninfested areas within the PHA.</a:t>
            </a:r>
          </a:p>
          <a:p>
            <a:pPr eaLnBrk="1" hangingPunct="1"/>
            <a:endParaRPr lang="en-US" altLang="es-CO" smtClean="0">
              <a:solidFill>
                <a:srgbClr val="800080"/>
              </a:solidFill>
              <a:latin typeface="Times New Roman" pitchFamily="18" charset="0"/>
            </a:endParaRPr>
          </a:p>
        </p:txBody>
      </p:sp>
    </p:spTree>
    <p:extLst>
      <p:ext uri="{BB962C8B-B14F-4D97-AF65-F5344CB8AC3E}">
        <p14:creationId xmlns:p14="http://schemas.microsoft.com/office/powerpoint/2010/main" val="5744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altLang="es-CO" smtClean="0">
                <a:latin typeface="Arial" pitchFamily="34" charset="0"/>
              </a:rPr>
              <a:t>Inspect and monitor in these areas to detect bed bug infestations early-on.</a:t>
            </a:r>
          </a:p>
          <a:p>
            <a:endParaRPr lang="en-US" altLang="es-CO" smtClean="0">
              <a:latin typeface="Arial" pitchFamily="34" charset="0"/>
            </a:endParaRPr>
          </a:p>
          <a:p>
            <a:r>
              <a:rPr lang="en-US" altLang="es-CO" i="1" smtClean="0">
                <a:latin typeface="Arial" pitchFamily="34" charset="0"/>
              </a:rPr>
              <a:t>Have trainees list areas in the building that are at risk for introduction AND infestation.</a:t>
            </a:r>
          </a:p>
        </p:txBody>
      </p:sp>
      <p:sp>
        <p:nvSpPr>
          <p:cNvPr id="39940"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39941"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39942" name="Slide Number Placeholder 5"/>
          <p:cNvSpPr>
            <a:spLocks noGrp="1"/>
          </p:cNvSpPr>
          <p:nvPr>
            <p:ph type="sldNum" sz="quarter" idx="5"/>
          </p:nvPr>
        </p:nvSpPr>
        <p:spPr>
          <a:noFill/>
        </p:spPr>
        <p:txBody>
          <a:bodyPr/>
          <a:lstStyle/>
          <a:p>
            <a:fld id="{8EE95D89-0DDD-43BC-BBC4-94DF1E693609}" type="slidenum">
              <a:rPr lang="en-US" altLang="es-CO"/>
              <a:pPr/>
              <a:t>18</a:t>
            </a:fld>
            <a:endParaRPr lang="en-US" altLang="es-CO"/>
          </a:p>
        </p:txBody>
      </p:sp>
    </p:spTree>
    <p:extLst>
      <p:ext uri="{BB962C8B-B14F-4D97-AF65-F5344CB8AC3E}">
        <p14:creationId xmlns:p14="http://schemas.microsoft.com/office/powerpoint/2010/main" val="37170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altLang="es-CO" smtClean="0">
                <a:latin typeface="Arial" pitchFamily="34" charset="0"/>
              </a:rPr>
              <a:t>Inspections using a bed bug detection canine are especially useful in two scenarios. 1. When a person reports bed bugs but the PMP can’t find any with visual inspection. 2. When a PMP wants to confirm that the area is bed bug-free, for example post- treatment. Canine inspections for bed bugs may identify emerging infestations in their earliest stages, helping property managers gain building-wide control before an infestation spreads to other units, saving considerable time and money. </a:t>
            </a:r>
          </a:p>
          <a:p>
            <a:endParaRPr lang="en-US" altLang="es-CO" smtClean="0">
              <a:latin typeface="Arial" pitchFamily="34" charset="0"/>
            </a:endParaRPr>
          </a:p>
          <a:p>
            <a:r>
              <a:rPr lang="en-US" altLang="es-CO" smtClean="0">
                <a:latin typeface="Arial" pitchFamily="34" charset="0"/>
              </a:rPr>
              <a:t>Inspection with canines is useful for detection, but as with inspection by humans, there is potential for error. You should be able to verify the presence of bed bugs where the dog "alerts" the majority of the time. The dog’s effectiveness depends upon the quality of its training, the ability and consistency of its trainer, and the conditions in the area of inspection. If trained and handled properly, bed bug-sniffing dogs can inspect much more effectively and in a much shorter time than a human. Contact the National Entomology Scent Detection Canine Association (NESDCA) for more information.</a:t>
            </a:r>
          </a:p>
        </p:txBody>
      </p:sp>
      <p:sp>
        <p:nvSpPr>
          <p:cNvPr id="41988"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41989"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41990" name="Slide Number Placeholder 5"/>
          <p:cNvSpPr>
            <a:spLocks noGrp="1"/>
          </p:cNvSpPr>
          <p:nvPr>
            <p:ph type="sldNum" sz="quarter" idx="5"/>
          </p:nvPr>
        </p:nvSpPr>
        <p:spPr>
          <a:noFill/>
        </p:spPr>
        <p:txBody>
          <a:bodyPr/>
          <a:lstStyle/>
          <a:p>
            <a:fld id="{68B3AE15-C1D4-482A-AD72-2ADA1F9E3024}" type="slidenum">
              <a:rPr lang="en-US" altLang="es-CO"/>
              <a:pPr/>
              <a:t>19</a:t>
            </a:fld>
            <a:endParaRPr lang="en-US" altLang="es-CO"/>
          </a:p>
        </p:txBody>
      </p:sp>
    </p:spTree>
    <p:extLst>
      <p:ext uri="{BB962C8B-B14F-4D97-AF65-F5344CB8AC3E}">
        <p14:creationId xmlns:p14="http://schemas.microsoft.com/office/powerpoint/2010/main" val="209597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7171" name="Rectangle 7"/>
          <p:cNvSpPr>
            <a:spLocks noGrp="1" noChangeArrowheads="1"/>
          </p:cNvSpPr>
          <p:nvPr>
            <p:ph type="sldNum" sz="quarter" idx="5"/>
          </p:nvPr>
        </p:nvSpPr>
        <p:spPr>
          <a:noFill/>
        </p:spPr>
        <p:txBody>
          <a:bodyPr/>
          <a:lstStyle/>
          <a:p>
            <a:fld id="{EFCADBA7-0D32-405B-8B77-AADC8B6DD68F}" type="slidenum">
              <a:rPr lang="en-US" altLang="es-CO"/>
              <a:pPr/>
              <a:t>2</a:t>
            </a:fld>
            <a:endParaRPr lang="en-US" altLang="es-CO"/>
          </a:p>
        </p:txBody>
      </p:sp>
      <p:sp>
        <p:nvSpPr>
          <p:cNvPr id="7172"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19CC537B-CEE2-4D74-9FC5-0DAD825E4A9E}" type="slidenum">
              <a:rPr lang="en-US" altLang="es-CO" sz="1100">
                <a:ea typeface="Osaka" charset="-128"/>
              </a:rPr>
              <a:pPr algn="r" defTabSz="922338" eaLnBrk="1" hangingPunct="1"/>
              <a:t>2</a:t>
            </a:fld>
            <a:endParaRPr lang="en-US" altLang="es-CO" sz="1100">
              <a:ea typeface="Osaka" charset="-128"/>
            </a:endParaRPr>
          </a:p>
        </p:txBody>
      </p:sp>
      <p:sp>
        <p:nvSpPr>
          <p:cNvPr id="7173" name="Rectangle 2"/>
          <p:cNvSpPr>
            <a:spLocks noGrp="1" noRot="1" noChangeAspect="1" noChangeArrowheads="1" noTextEdit="1"/>
          </p:cNvSpPr>
          <p:nvPr>
            <p:ph type="sldImg"/>
          </p:nvPr>
        </p:nvSpPr>
        <p:spPr>
          <a:ln/>
        </p:spPr>
      </p:sp>
      <p:sp>
        <p:nvSpPr>
          <p:cNvPr id="7174" name="Rectangle 3"/>
          <p:cNvSpPr>
            <a:spLocks noGrp="1" noChangeArrowheads="1"/>
          </p:cNvSpPr>
          <p:nvPr>
            <p:ph type="body" idx="1"/>
          </p:nvPr>
        </p:nvSpPr>
        <p:spPr>
          <a:noFill/>
          <a:ln/>
        </p:spPr>
        <p:txBody>
          <a:bodyPr/>
          <a:lstStyle/>
          <a:p>
            <a:pPr eaLnBrk="1" hangingPunct="1"/>
            <a:r>
              <a:rPr lang="en-US" altLang="es-CO" smtClean="0">
                <a:latin typeface="Arial" pitchFamily="34" charset="0"/>
              </a:rPr>
              <a:t>This is the outline for the presentation.</a:t>
            </a:r>
          </a:p>
          <a:p>
            <a:pPr eaLnBrk="1" hangingPunct="1"/>
            <a:endParaRPr lang="en-US" altLang="es-CO" smtClean="0">
              <a:latin typeface="Arial" pitchFamily="34" charset="0"/>
            </a:endParaRPr>
          </a:p>
        </p:txBody>
      </p:sp>
      <p:sp>
        <p:nvSpPr>
          <p:cNvPr id="7175" name="Header Placeholder 7"/>
          <p:cNvSpPr>
            <a:spLocks noGrp="1"/>
          </p:cNvSpPr>
          <p:nvPr>
            <p:ph type="hdr" sz="quarter"/>
          </p:nvPr>
        </p:nvSpPr>
        <p:spPr>
          <a:noFill/>
        </p:spPr>
        <p:txBody>
          <a:bodyPr/>
          <a:lstStyle/>
          <a:p>
            <a:r>
              <a:rPr lang="en-US" altLang="es-CO" smtClean="0">
                <a:latin typeface="Arial" pitchFamily="34" charset="0"/>
              </a:rPr>
              <a:t>IPM in Multifamily Housing Training</a:t>
            </a:r>
          </a:p>
        </p:txBody>
      </p:sp>
    </p:spTree>
    <p:extLst>
      <p:ext uri="{BB962C8B-B14F-4D97-AF65-F5344CB8AC3E}">
        <p14:creationId xmlns:p14="http://schemas.microsoft.com/office/powerpoint/2010/main" val="251762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altLang="es-CO" smtClean="0">
                <a:latin typeface="Arial" pitchFamily="34" charset="0"/>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a:t>
            </a:r>
            <a:br>
              <a:rPr lang="en-US" altLang="es-CO" smtClean="0">
                <a:latin typeface="Arial" pitchFamily="34" charset="0"/>
              </a:rPr>
            </a:br>
            <a:endParaRPr lang="en-US" altLang="es-CO" smtClean="0">
              <a:latin typeface="Arial" pitchFamily="34" charset="0"/>
            </a:endParaRPr>
          </a:p>
          <a:p>
            <a:r>
              <a:rPr lang="en-US" altLang="es-CO" smtClean="0">
                <a:latin typeface="Arial" pitchFamily="34" charset="0"/>
              </a:rPr>
              <a:t>Reference: Rutgers University evaluation of monitoring devices: http://www.rci.rutgers.edu/~insects/bedbuginterceptor.pdf</a:t>
            </a:r>
            <a:endParaRPr lang="en-US" altLang="es-CO" i="1" smtClean="0">
              <a:latin typeface="Arial" pitchFamily="34" charset="0"/>
            </a:endParaRPr>
          </a:p>
        </p:txBody>
      </p:sp>
      <p:sp>
        <p:nvSpPr>
          <p:cNvPr id="44036"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44037"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44038" name="Slide Number Placeholder 5"/>
          <p:cNvSpPr>
            <a:spLocks noGrp="1"/>
          </p:cNvSpPr>
          <p:nvPr>
            <p:ph type="sldNum" sz="quarter" idx="5"/>
          </p:nvPr>
        </p:nvSpPr>
        <p:spPr>
          <a:noFill/>
        </p:spPr>
        <p:txBody>
          <a:bodyPr/>
          <a:lstStyle/>
          <a:p>
            <a:fld id="{F861F82F-2DED-4692-9E8A-493437D64703}" type="slidenum">
              <a:rPr lang="en-US" altLang="es-CO"/>
              <a:pPr/>
              <a:t>20</a:t>
            </a:fld>
            <a:endParaRPr lang="en-US" altLang="es-CO"/>
          </a:p>
        </p:txBody>
      </p:sp>
    </p:spTree>
    <p:extLst>
      <p:ext uri="{BB962C8B-B14F-4D97-AF65-F5344CB8AC3E}">
        <p14:creationId xmlns:p14="http://schemas.microsoft.com/office/powerpoint/2010/main" val="2044361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46083"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46084" name="Rectangle 7"/>
          <p:cNvSpPr>
            <a:spLocks noGrp="1" noChangeArrowheads="1"/>
          </p:cNvSpPr>
          <p:nvPr>
            <p:ph type="sldNum" sz="quarter" idx="5"/>
          </p:nvPr>
        </p:nvSpPr>
        <p:spPr>
          <a:noFill/>
        </p:spPr>
        <p:txBody>
          <a:bodyPr/>
          <a:lstStyle/>
          <a:p>
            <a:fld id="{50A492C1-2B26-435F-8AC1-9195FC931211}" type="slidenum">
              <a:rPr lang="en-US" altLang="es-CO"/>
              <a:pPr/>
              <a:t>21</a:t>
            </a:fld>
            <a:endParaRPr lang="en-US" altLang="es-CO"/>
          </a:p>
        </p:txBody>
      </p:sp>
      <p:sp>
        <p:nvSpPr>
          <p:cNvPr id="46085"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113031DE-D82D-408D-823F-571A7CD535E5}" type="slidenum">
              <a:rPr lang="en-US" altLang="es-CO" sz="1100">
                <a:ea typeface="Osaka" charset="-128"/>
              </a:rPr>
              <a:pPr algn="r" defTabSz="922338" eaLnBrk="1" hangingPunct="1"/>
              <a:t>21</a:t>
            </a:fld>
            <a:endParaRPr lang="en-US" altLang="es-CO" sz="1100">
              <a:ea typeface="Osaka" charset="-128"/>
            </a:endParaRPr>
          </a:p>
        </p:txBody>
      </p:sp>
      <p:sp>
        <p:nvSpPr>
          <p:cNvPr id="46086" name="Rectangle 2"/>
          <p:cNvSpPr>
            <a:spLocks noGrp="1" noRot="1" noChangeAspect="1" noChangeArrowheads="1" noTextEdit="1"/>
          </p:cNvSpPr>
          <p:nvPr>
            <p:ph type="sldImg"/>
          </p:nvPr>
        </p:nvSpPr>
        <p:spPr>
          <a:ln/>
        </p:spPr>
      </p:sp>
      <p:sp>
        <p:nvSpPr>
          <p:cNvPr id="46087" name="Rectangle 3"/>
          <p:cNvSpPr>
            <a:spLocks noGrp="1" noChangeArrowheads="1"/>
          </p:cNvSpPr>
          <p:nvPr>
            <p:ph type="body" idx="1"/>
          </p:nvPr>
        </p:nvSpPr>
        <p:spPr>
          <a:noFill/>
          <a:ln/>
        </p:spPr>
        <p:txBody>
          <a:bodyPr/>
          <a:lstStyle/>
          <a:p>
            <a:r>
              <a:rPr lang="en-US" altLang="es-CO" i="1" smtClean="0">
                <a:latin typeface="Arial" pitchFamily="34" charset="0"/>
              </a:rPr>
              <a:t>From HUD's Notice PIH 2012-17: "</a:t>
            </a:r>
            <a:r>
              <a:rPr lang="en-US" altLang="es-CO" smtClean="0">
                <a:latin typeface="Arial" pitchFamily="34" charset="0"/>
              </a:rPr>
              <a:t>The PHA should respond with urgency to any tenant report of bedbugs. Within 24 hours of the tenant report, the PHA should make contact with the tenant, provide the</a:t>
            </a:r>
          </a:p>
          <a:p>
            <a:r>
              <a:rPr lang="en-US" altLang="es-CO" smtClean="0">
                <a:latin typeface="Arial" pitchFamily="34" charset="0"/>
              </a:rPr>
              <a:t>tenant with information about control and prevention of bedbugs and discuss measures the tenant may be able to take in the unit before the inspection is performed. However, a bedbug inspection and, if necessary, treatment, may take time to schedule. The PHA should endeavor to take appropriate action within a reasonable time period using the guidelines provided below [in the Notice].</a:t>
            </a:r>
            <a:endParaRPr lang="en-US" altLang="es-CO" i="1" smtClean="0">
              <a:latin typeface="Arial" pitchFamily="34" charset="0"/>
            </a:endParaRPr>
          </a:p>
        </p:txBody>
      </p:sp>
    </p:spTree>
    <p:extLst>
      <p:ext uri="{BB962C8B-B14F-4D97-AF65-F5344CB8AC3E}">
        <p14:creationId xmlns:p14="http://schemas.microsoft.com/office/powerpoint/2010/main" val="168266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altLang="es-CO" smtClean="0">
                <a:latin typeface="Arial" pitchFamily="34" charset="0"/>
              </a:rPr>
              <a:t>Refer back to previous discussions of the IPM log.</a:t>
            </a:r>
          </a:p>
          <a:p>
            <a:endParaRPr lang="en-US" altLang="es-CO" smtClean="0">
              <a:latin typeface="Arial" pitchFamily="34" charset="0"/>
            </a:endParaRPr>
          </a:p>
          <a:p>
            <a:r>
              <a:rPr lang="en-US" altLang="es-CO" smtClean="0">
                <a:latin typeface="Arial" pitchFamily="34" charset="0"/>
              </a:rPr>
              <a:t>Collect a specimen on a piece of tape or in a jar with a splash of isopropyl (rubbing) alcohol in it.</a:t>
            </a:r>
          </a:p>
        </p:txBody>
      </p:sp>
      <p:sp>
        <p:nvSpPr>
          <p:cNvPr id="48132"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48133"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48134" name="Slide Number Placeholder 5"/>
          <p:cNvSpPr>
            <a:spLocks noGrp="1"/>
          </p:cNvSpPr>
          <p:nvPr>
            <p:ph type="sldNum" sz="quarter" idx="5"/>
          </p:nvPr>
        </p:nvSpPr>
        <p:spPr>
          <a:noFill/>
        </p:spPr>
        <p:txBody>
          <a:bodyPr/>
          <a:lstStyle/>
          <a:p>
            <a:fld id="{54582F5A-A92E-40BE-85AB-EC90C45DD0FB}" type="slidenum">
              <a:rPr lang="en-US" altLang="es-CO"/>
              <a:pPr/>
              <a:t>22</a:t>
            </a:fld>
            <a:endParaRPr lang="en-US" altLang="es-CO"/>
          </a:p>
        </p:txBody>
      </p:sp>
    </p:spTree>
    <p:extLst>
      <p:ext uri="{BB962C8B-B14F-4D97-AF65-F5344CB8AC3E}">
        <p14:creationId xmlns:p14="http://schemas.microsoft.com/office/powerpoint/2010/main" val="284573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altLang="es-CO" smtClean="0">
                <a:latin typeface="Arial" pitchFamily="34" charset="0"/>
              </a:rPr>
              <a:t>Mattresses and furniture with bed bugs do not have to be thrown away.</a:t>
            </a:r>
          </a:p>
          <a:p>
            <a:endParaRPr lang="en-US" altLang="es-CO" smtClean="0">
              <a:latin typeface="Arial" pitchFamily="34" charset="0"/>
            </a:endParaRPr>
          </a:p>
          <a:p>
            <a:r>
              <a:rPr lang="en-US" altLang="es-CO" i="1" smtClean="0">
                <a:latin typeface="Arial" pitchFamily="34" charset="0"/>
              </a:rPr>
              <a:t>If mattresses are to be kept, use a fabric mattress encasement. Bed bugs can crawl out of tiny rips so the most important factor in using a mattress encasement is that it does not rip. Vinyl or plastic covers will not work. Encasements with bed-bug-proof zippers are ideal. The box spring can also be encased.</a:t>
            </a:r>
          </a:p>
          <a:p>
            <a:endParaRPr lang="en-US" altLang="es-CO" smtClean="0">
              <a:latin typeface="Arial" pitchFamily="34" charset="0"/>
            </a:endParaRPr>
          </a:p>
          <a:p>
            <a:r>
              <a:rPr lang="en-US" altLang="es-CO" i="1" smtClean="0">
                <a:latin typeface="Arial" pitchFamily="34" charset="0"/>
              </a:rPr>
              <a:t>If no food is available within a few hundred feet or they are trapped, bed bugs will go dormant. They are thought to be able to live without feeding for many months. Because of this, it is critical that the mattress encasement stay on and intact (closed) for at least six months.</a:t>
            </a:r>
          </a:p>
          <a:p>
            <a:endParaRPr lang="en-US" altLang="es-CO" smtClean="0">
              <a:latin typeface="Arial" pitchFamily="34" charset="0"/>
            </a:endParaRPr>
          </a:p>
          <a:p>
            <a:r>
              <a:rPr lang="en-US" altLang="es-CO" smtClean="0">
                <a:latin typeface="Arial" pitchFamily="34" charset="0"/>
              </a:rPr>
              <a:t>If appropriate, the mattress may be treated with pesticides available to a PMP. Pesticides should not be used on children’s furniture or around chemically sensitive people. Steam or cryonite are preferred for killing bed bugs on mattresses.</a:t>
            </a:r>
          </a:p>
          <a:p>
            <a:endParaRPr lang="en-US" altLang="es-CO" smtClean="0">
              <a:latin typeface="Arial" pitchFamily="34" charset="0"/>
            </a:endParaRPr>
          </a:p>
          <a:p>
            <a:r>
              <a:rPr lang="en-US" altLang="es-CO" i="1" smtClean="0">
                <a:latin typeface="Arial" pitchFamily="34" charset="0"/>
              </a:rPr>
              <a:t>Movement of infested items throughout the development may spread bed bugs. If items are moved through the building, make sure they are covered in plastic and made unusable once they are outside (cutting open the mattress in multiple spots will work).</a:t>
            </a:r>
          </a:p>
          <a:p>
            <a:endParaRPr lang="en-US" altLang="es-CO" smtClean="0">
              <a:latin typeface="Arial" pitchFamily="34" charset="0"/>
              <a:ea typeface="Osaka" charset="-128"/>
            </a:endParaRPr>
          </a:p>
          <a:p>
            <a:endParaRPr lang="en-US" altLang="es-CO" smtClean="0">
              <a:latin typeface="Arial" pitchFamily="34" charset="0"/>
            </a:endParaRPr>
          </a:p>
        </p:txBody>
      </p:sp>
      <p:sp>
        <p:nvSpPr>
          <p:cNvPr id="50180"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50181"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50182" name="Slide Number Placeholder 5"/>
          <p:cNvSpPr>
            <a:spLocks noGrp="1"/>
          </p:cNvSpPr>
          <p:nvPr>
            <p:ph type="sldNum" sz="quarter" idx="5"/>
          </p:nvPr>
        </p:nvSpPr>
        <p:spPr>
          <a:noFill/>
        </p:spPr>
        <p:txBody>
          <a:bodyPr/>
          <a:lstStyle/>
          <a:p>
            <a:fld id="{F4ACAE58-FC6E-4F05-B575-3DD8305A4A03}" type="slidenum">
              <a:rPr lang="en-US" altLang="es-CO"/>
              <a:pPr/>
              <a:t>23</a:t>
            </a:fld>
            <a:endParaRPr lang="en-US" altLang="es-CO"/>
          </a:p>
        </p:txBody>
      </p:sp>
    </p:spTree>
    <p:extLst>
      <p:ext uri="{BB962C8B-B14F-4D97-AF65-F5344CB8AC3E}">
        <p14:creationId xmlns:p14="http://schemas.microsoft.com/office/powerpoint/2010/main" val="3237040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s-CO" altLang="es-CO" smtClean="0">
              <a:latin typeface="Arial" pitchFamily="34" charset="0"/>
            </a:endParaRPr>
          </a:p>
        </p:txBody>
      </p:sp>
      <p:sp>
        <p:nvSpPr>
          <p:cNvPr id="52228"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52229"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52230" name="Slide Number Placeholder 5"/>
          <p:cNvSpPr>
            <a:spLocks noGrp="1"/>
          </p:cNvSpPr>
          <p:nvPr>
            <p:ph type="sldNum" sz="quarter" idx="5"/>
          </p:nvPr>
        </p:nvSpPr>
        <p:spPr>
          <a:noFill/>
        </p:spPr>
        <p:txBody>
          <a:bodyPr/>
          <a:lstStyle/>
          <a:p>
            <a:fld id="{B092BDB4-09A5-4622-AFEB-2C0AE2630DE7}" type="slidenum">
              <a:rPr lang="en-US" altLang="es-CO"/>
              <a:pPr/>
              <a:t>24</a:t>
            </a:fld>
            <a:endParaRPr lang="en-US" altLang="es-CO"/>
          </a:p>
        </p:txBody>
      </p:sp>
    </p:spTree>
    <p:extLst>
      <p:ext uri="{BB962C8B-B14F-4D97-AF65-F5344CB8AC3E}">
        <p14:creationId xmlns:p14="http://schemas.microsoft.com/office/powerpoint/2010/main" val="81734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altLang="es-CO" smtClean="0">
                <a:latin typeface="Arial" pitchFamily="34" charset="0"/>
              </a:rPr>
              <a:t>Education throughout a development to help prevent bed bugs is worth the PHA‘s time. </a:t>
            </a:r>
          </a:p>
          <a:p>
            <a:endParaRPr lang="en-US" altLang="es-CO" smtClean="0">
              <a:latin typeface="Arial" pitchFamily="34" charset="0"/>
            </a:endParaRPr>
          </a:p>
          <a:p>
            <a:r>
              <a:rPr lang="en-US" altLang="es-CO" smtClean="0">
                <a:latin typeface="Arial" pitchFamily="34" charset="0"/>
              </a:rPr>
              <a:t>Reference: Bed bug poster with a spot where contact info can be filled in.</a:t>
            </a:r>
          </a:p>
          <a:p>
            <a:endParaRPr lang="en-US" altLang="es-CO" smtClean="0">
              <a:latin typeface="Arial" pitchFamily="34" charset="0"/>
            </a:endParaRPr>
          </a:p>
        </p:txBody>
      </p:sp>
      <p:sp>
        <p:nvSpPr>
          <p:cNvPr id="54276"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54277"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54278" name="Slide Number Placeholder 5"/>
          <p:cNvSpPr>
            <a:spLocks noGrp="1"/>
          </p:cNvSpPr>
          <p:nvPr>
            <p:ph type="sldNum" sz="quarter" idx="5"/>
          </p:nvPr>
        </p:nvSpPr>
        <p:spPr>
          <a:noFill/>
        </p:spPr>
        <p:txBody>
          <a:bodyPr/>
          <a:lstStyle/>
          <a:p>
            <a:fld id="{B2AD9AFD-5851-47F1-B92C-89B2AB86F425}" type="slidenum">
              <a:rPr lang="en-US" altLang="es-CO"/>
              <a:pPr/>
              <a:t>25</a:t>
            </a:fld>
            <a:endParaRPr lang="en-US" altLang="es-CO"/>
          </a:p>
        </p:txBody>
      </p:sp>
    </p:spTree>
    <p:extLst>
      <p:ext uri="{BB962C8B-B14F-4D97-AF65-F5344CB8AC3E}">
        <p14:creationId xmlns:p14="http://schemas.microsoft.com/office/powerpoint/2010/main" val="1272517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altLang="es-CO" smtClean="0">
                <a:latin typeface="Arial" pitchFamily="34" charset="0"/>
              </a:rPr>
              <a:t>Explain to residents that these precautions (protective layers, plastic totes, etc.) are used community-wide to prevent spreading bed bugs between residents. They are never targeted at an individual resident. It is particularly important to have this conversation when working in a resident's home while wearing protective layers—you don't want the resident to think that you think they are unclean. Bed bugs are not associated with poor sanitation. </a:t>
            </a:r>
          </a:p>
          <a:p>
            <a:endParaRPr lang="en-US" altLang="es-CO" smtClean="0">
              <a:latin typeface="Arial" pitchFamily="34" charset="0"/>
            </a:endParaRPr>
          </a:p>
          <a:p>
            <a:r>
              <a:rPr lang="en-US" altLang="es-CO" smtClean="0">
                <a:latin typeface="Arial" pitchFamily="34" charset="0"/>
              </a:rPr>
              <a:t>If you suspect you have bed bugs on your clothes, change to a clean pair and put the bed bug clothes in a hot dryer for 30 minutes.</a:t>
            </a:r>
          </a:p>
          <a:p>
            <a:endParaRPr lang="en-US" altLang="es-CO" smtClean="0">
              <a:latin typeface="Arial" pitchFamily="34" charset="0"/>
            </a:endParaRPr>
          </a:p>
          <a:p>
            <a:endParaRPr lang="en-US" altLang="es-CO" smtClean="0">
              <a:latin typeface="Arial" pitchFamily="34" charset="0"/>
            </a:endParaRPr>
          </a:p>
        </p:txBody>
      </p:sp>
      <p:sp>
        <p:nvSpPr>
          <p:cNvPr id="56324"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56325"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56326" name="Slide Number Placeholder 5"/>
          <p:cNvSpPr>
            <a:spLocks noGrp="1"/>
          </p:cNvSpPr>
          <p:nvPr>
            <p:ph type="sldNum" sz="quarter" idx="5"/>
          </p:nvPr>
        </p:nvSpPr>
        <p:spPr>
          <a:noFill/>
        </p:spPr>
        <p:txBody>
          <a:bodyPr/>
          <a:lstStyle/>
          <a:p>
            <a:fld id="{E4B8B863-2FB4-4838-BD4D-9066CBC4E20A}" type="slidenum">
              <a:rPr lang="en-US" altLang="es-CO"/>
              <a:pPr/>
              <a:t>26</a:t>
            </a:fld>
            <a:endParaRPr lang="en-US" altLang="es-CO"/>
          </a:p>
        </p:txBody>
      </p:sp>
    </p:spTree>
    <p:extLst>
      <p:ext uri="{BB962C8B-B14F-4D97-AF65-F5344CB8AC3E}">
        <p14:creationId xmlns:p14="http://schemas.microsoft.com/office/powerpoint/2010/main" val="2601649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altLang="es-CO" smtClean="0">
                <a:latin typeface="Arial" pitchFamily="34" charset="0"/>
              </a:rPr>
              <a:t>The purpose of trash management to control bed bugs is to limit the chances that discarded, infested items will be brought back into the building. A team effort is necessary to control bed bugs. </a:t>
            </a:r>
          </a:p>
          <a:p>
            <a:endParaRPr lang="en-US" altLang="es-CO" smtClean="0">
              <a:latin typeface="Arial" pitchFamily="34" charset="0"/>
            </a:endParaRPr>
          </a:p>
          <a:p>
            <a:r>
              <a:rPr lang="en-US" altLang="es-CO" smtClean="0">
                <a:latin typeface="Arial" pitchFamily="34" charset="0"/>
              </a:rPr>
              <a:t>It is not the job of the housekeeping or maintenance staff to clean all the units, but if support service staff know of residents who cannot inspect (poor eyesight, weak, or disabled), they should find a way to help the resident clean and inspect.</a:t>
            </a:r>
          </a:p>
          <a:p>
            <a:endParaRPr lang="en-US" altLang="es-CO" smtClean="0">
              <a:latin typeface="Arial" pitchFamily="34" charset="0"/>
            </a:endParaRPr>
          </a:p>
          <a:p>
            <a:r>
              <a:rPr lang="en-US" altLang="es-CO" i="1" smtClean="0">
                <a:latin typeface="Arial" pitchFamily="34" charset="0"/>
              </a:rPr>
              <a:t>Suggestion: Make sure the question of who is going to take apart and reassemble furniture is answered.</a:t>
            </a:r>
          </a:p>
          <a:p>
            <a:endParaRPr lang="en-US" altLang="es-CO" smtClean="0">
              <a:latin typeface="Arial" pitchFamily="34" charset="0"/>
            </a:endParaRPr>
          </a:p>
        </p:txBody>
      </p:sp>
      <p:sp>
        <p:nvSpPr>
          <p:cNvPr id="58372"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58373"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58374" name="Slide Number Placeholder 5"/>
          <p:cNvSpPr>
            <a:spLocks noGrp="1"/>
          </p:cNvSpPr>
          <p:nvPr>
            <p:ph type="sldNum" sz="quarter" idx="5"/>
          </p:nvPr>
        </p:nvSpPr>
        <p:spPr>
          <a:noFill/>
        </p:spPr>
        <p:txBody>
          <a:bodyPr/>
          <a:lstStyle/>
          <a:p>
            <a:fld id="{D111B72A-368E-43EE-BD01-35641E638431}" type="slidenum">
              <a:rPr lang="en-US" altLang="es-CO"/>
              <a:pPr/>
              <a:t>27</a:t>
            </a:fld>
            <a:endParaRPr lang="en-US" altLang="es-CO"/>
          </a:p>
        </p:txBody>
      </p:sp>
    </p:spTree>
    <p:extLst>
      <p:ext uri="{BB962C8B-B14F-4D97-AF65-F5344CB8AC3E}">
        <p14:creationId xmlns:p14="http://schemas.microsoft.com/office/powerpoint/2010/main" val="30766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altLang="es-CO" smtClean="0">
                <a:latin typeface="Arial" pitchFamily="34" charset="0"/>
              </a:rPr>
              <a:t>So that you can make sure the residents are prepared for treatment, ask your PMP about their preparation instructions and how tolerant they are of clutter. Use the Clutter Image Rating Scale as a reference.</a:t>
            </a:r>
          </a:p>
        </p:txBody>
      </p:sp>
      <p:sp>
        <p:nvSpPr>
          <p:cNvPr id="60420"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60421"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60422" name="Slide Number Placeholder 5"/>
          <p:cNvSpPr>
            <a:spLocks noGrp="1"/>
          </p:cNvSpPr>
          <p:nvPr>
            <p:ph type="sldNum" sz="quarter" idx="5"/>
          </p:nvPr>
        </p:nvSpPr>
        <p:spPr>
          <a:noFill/>
        </p:spPr>
        <p:txBody>
          <a:bodyPr/>
          <a:lstStyle/>
          <a:p>
            <a:fld id="{18AF8F80-6113-46A7-AFE9-C92C9E26DE5B}" type="slidenum">
              <a:rPr lang="en-US" altLang="es-CO"/>
              <a:pPr/>
              <a:t>28</a:t>
            </a:fld>
            <a:endParaRPr lang="en-US" altLang="es-CO"/>
          </a:p>
        </p:txBody>
      </p:sp>
    </p:spTree>
    <p:extLst>
      <p:ext uri="{BB962C8B-B14F-4D97-AF65-F5344CB8AC3E}">
        <p14:creationId xmlns:p14="http://schemas.microsoft.com/office/powerpoint/2010/main" val="3940552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altLang="es-CO" smtClean="0">
                <a:latin typeface="Arial" pitchFamily="34" charset="0"/>
              </a:rPr>
              <a:t>Since bed bugs feed only on blood, control is different.</a:t>
            </a:r>
          </a:p>
          <a:p>
            <a:pPr eaLnBrk="1" hangingPunct="1"/>
            <a:endParaRPr lang="en-US" altLang="es-CO" smtClean="0">
              <a:latin typeface="Arial" pitchFamily="34" charset="0"/>
            </a:endParaRPr>
          </a:p>
          <a:p>
            <a:pPr eaLnBrk="1" hangingPunct="1"/>
            <a:r>
              <a:rPr lang="en-US" altLang="es-CO" i="1" smtClean="0">
                <a:latin typeface="Arial" pitchFamily="34" charset="0"/>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altLang="es-CO" i="1" smtClean="0">
              <a:latin typeface="Arial" pitchFamily="34" charset="0"/>
            </a:endParaRPr>
          </a:p>
          <a:p>
            <a:r>
              <a:rPr lang="en-US" altLang="es-CO" u="sng" smtClean="0">
                <a:latin typeface="Arial" pitchFamily="34" charset="0"/>
              </a:rPr>
              <a:t>Vacuuming</a:t>
            </a:r>
            <a:r>
              <a:rPr lang="en-US" altLang="es-CO" smtClean="0">
                <a:latin typeface="Arial" pitchFamily="34" charset="0"/>
              </a:rPr>
              <a:t> </a:t>
            </a:r>
          </a:p>
          <a:p>
            <a:r>
              <a:rPr lang="en-US" altLang="es-CO" smtClean="0">
                <a:latin typeface="Arial" pitchFamily="34" charset="0"/>
              </a:rPr>
              <a:t>Every bed bug treatment will likely involve some vacuuming—even if it’s just the floors to make the PMP’s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don’t carry any hitchhikers.</a:t>
            </a:r>
          </a:p>
          <a:p>
            <a:endParaRPr lang="en-US" altLang="es-CO" smtClean="0">
              <a:latin typeface="Arial" pitchFamily="34" charset="0"/>
            </a:endParaRPr>
          </a:p>
          <a:p>
            <a:r>
              <a:rPr lang="en-US" altLang="es-CO" smtClean="0">
                <a:latin typeface="Arial" pitchFamily="34" charset="0"/>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altLang="es-CO" smtClean="0">
              <a:latin typeface="Arial" pitchFamily="34" charset="0"/>
            </a:endParaRPr>
          </a:p>
          <a:p>
            <a:r>
              <a:rPr lang="en-US" altLang="es-CO" u="sng" smtClean="0">
                <a:latin typeface="Arial" pitchFamily="34" charset="0"/>
              </a:rPr>
              <a:t>Isolation</a:t>
            </a:r>
            <a:r>
              <a:rPr lang="en-US" altLang="es-CO" smtClean="0">
                <a:latin typeface="Arial" pitchFamily="34" charset="0"/>
              </a:rPr>
              <a:t/>
            </a:r>
            <a:br>
              <a:rPr lang="en-US" altLang="es-CO" smtClean="0">
                <a:latin typeface="Arial" pitchFamily="34" charset="0"/>
              </a:rPr>
            </a:br>
            <a:r>
              <a:rPr lang="en-US" altLang="es-CO" smtClean="0">
                <a:latin typeface="Arial" pitchFamily="34" charset="0"/>
              </a:rPr>
              <a:t>Encasements are discussed on the next slide.</a:t>
            </a:r>
          </a:p>
          <a:p>
            <a:r>
              <a:rPr lang="en-US" altLang="es-CO" smtClean="0">
                <a:latin typeface="Arial" pitchFamily="34" charset="0"/>
              </a:rPr>
              <a:t>Bed bugs can’t claw or chew through plastic. They’re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altLang="es-CO" i="1" smtClean="0">
              <a:latin typeface="Arial" pitchFamily="34" charset="0"/>
            </a:endParaRPr>
          </a:p>
          <a:p>
            <a:endParaRPr lang="en-US" altLang="es-CO" smtClean="0">
              <a:latin typeface="Arial" pitchFamily="34" charset="0"/>
            </a:endParaRPr>
          </a:p>
          <a:p>
            <a:r>
              <a:rPr lang="en-US" altLang="es-CO" u="sng" smtClean="0">
                <a:latin typeface="Arial" pitchFamily="34" charset="0"/>
              </a:rPr>
              <a:t>Freezing</a:t>
            </a:r>
          </a:p>
          <a:p>
            <a:r>
              <a:rPr lang="en-US" altLang="es-CO" smtClean="0">
                <a:latin typeface="Arial" pitchFamily="34" charset="0"/>
              </a:rPr>
              <a:t>Two types of equipment will freeze bed bugs. Freezers that reach 0</a:t>
            </a:r>
            <a:r>
              <a:rPr lang="en-US" altLang="es-CO" smtClean="0">
                <a:latin typeface="Arial" pitchFamily="34" charset="0"/>
                <a:sym typeface="Symbol" pitchFamily="18" charset="2"/>
              </a:rPr>
              <a:t></a:t>
            </a:r>
            <a:r>
              <a:rPr lang="en-US" altLang="es-CO" smtClean="0">
                <a:latin typeface="Arial" pitchFamily="34" charset="0"/>
              </a:rPr>
              <a:t>F or colder can work for bed bugs. Although research is ongoing, it seems an object must reach 0</a:t>
            </a:r>
            <a:r>
              <a:rPr lang="en-US" altLang="es-CO" smtClean="0">
                <a:latin typeface="Arial" pitchFamily="34" charset="0"/>
                <a:sym typeface="Symbol" pitchFamily="18" charset="2"/>
              </a:rPr>
              <a:t></a:t>
            </a:r>
            <a:r>
              <a:rPr lang="en-US" altLang="es-CO" smtClean="0">
                <a:latin typeface="Arial" pitchFamily="34" charset="0"/>
              </a:rPr>
              <a:t>F for 3 days to kill all life stages of bed bugs. If it’s not that cold, it will take longer. Household freezer temperatures vary too much to depend on.</a:t>
            </a:r>
          </a:p>
          <a:p>
            <a:r>
              <a:rPr lang="en-US" altLang="es-CO" smtClean="0">
                <a:latin typeface="Arial" pitchFamily="34" charset="0"/>
              </a:rPr>
              <a:t>PMPs may offer a freezing treatment that uses dry ice. The equipment is designed to spray the dry ice snow over objects—flash freezing the bed bugs and their eggs. Only a professional should use this method. This system isn’t used exclusively, it’s usually a good option for sensitive objects like fine art.</a:t>
            </a:r>
          </a:p>
          <a:p>
            <a:endParaRPr lang="en-US" altLang="es-CO" smtClean="0">
              <a:latin typeface="Arial" pitchFamily="34" charset="0"/>
            </a:endParaRPr>
          </a:p>
          <a:p>
            <a:r>
              <a:rPr lang="en-US" altLang="es-CO" u="sng" smtClean="0">
                <a:latin typeface="Arial" pitchFamily="34" charset="0"/>
              </a:rPr>
              <a:t>Heat</a:t>
            </a:r>
          </a:p>
          <a:p>
            <a:r>
              <a:rPr lang="en-US" altLang="es-CO" smtClean="0">
                <a:latin typeface="Arial" pitchFamily="34" charset="0"/>
              </a:rPr>
              <a:t>Bed bugs and their eggs die when exposed to anything that is 120</a:t>
            </a:r>
            <a:r>
              <a:rPr lang="en-US" altLang="es-CO" smtClean="0">
                <a:latin typeface="Arial" pitchFamily="34" charset="0"/>
                <a:sym typeface="Symbol" pitchFamily="18" charset="2"/>
              </a:rPr>
              <a:t></a:t>
            </a:r>
            <a:r>
              <a:rPr lang="en-US" altLang="es-CO" smtClean="0">
                <a:latin typeface="Arial" pitchFamily="34" charset="0"/>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altLang="es-CO" smtClean="0">
                <a:latin typeface="Arial" pitchFamily="34" charset="0"/>
                <a:sym typeface="Symbol" pitchFamily="18" charset="2"/>
              </a:rPr>
              <a:t></a:t>
            </a:r>
            <a:r>
              <a:rPr lang="en-US" altLang="es-CO" smtClean="0">
                <a:latin typeface="Arial" pitchFamily="34" charset="0"/>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can’t take the heat. </a:t>
            </a:r>
          </a:p>
          <a:p>
            <a:r>
              <a:rPr lang="en-US" altLang="es-CO" smtClean="0">
                <a:latin typeface="Arial" pitchFamily="34" charset="0"/>
              </a:rPr>
              <a:t/>
            </a:r>
            <a:br>
              <a:rPr lang="en-US" altLang="es-CO" smtClean="0">
                <a:latin typeface="Arial" pitchFamily="34" charset="0"/>
              </a:rPr>
            </a:br>
            <a:r>
              <a:rPr lang="en-US" altLang="es-CO" smtClean="0">
                <a:latin typeface="Arial" pitchFamily="34" charset="0"/>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r>
              <a:rPr lang="en-US" altLang="es-CO" smtClean="0">
                <a:latin typeface="Arial" pitchFamily="34" charset="0"/>
              </a:rPr>
              <a:t/>
            </a:r>
            <a:br>
              <a:rPr lang="en-US" altLang="es-CO" smtClean="0">
                <a:latin typeface="Arial" pitchFamily="34" charset="0"/>
              </a:rPr>
            </a:br>
            <a:r>
              <a:rPr lang="en-US" altLang="es-CO" smtClean="0">
                <a:latin typeface="Arial" pitchFamily="34" charset="0"/>
              </a:rPr>
              <a:t>The hot setting on a dryer is one of the best options for bed bug management programs because of accessibility and ease of use. Dry fabric will be de-infested after 30 minutes on the hottest setting in a dryer. Even dry-clean-only items can go in a dryer—it’s water that these fabrics can’t stand. If the fabric is wet, run the dryer for the full cycle. </a:t>
            </a:r>
          </a:p>
          <a:p>
            <a:endParaRPr lang="en-US" altLang="es-CO" smtClean="0">
              <a:latin typeface="Arial" pitchFamily="34" charset="0"/>
            </a:endParaRPr>
          </a:p>
          <a:p>
            <a:r>
              <a:rPr lang="en-US" altLang="es-CO" smtClean="0">
                <a:latin typeface="Arial" pitchFamily="34" charset="0"/>
              </a:rPr>
              <a:t>Steam is another heat option. You can use a commercial-grade steamer to kill bed bugs and their eggs. The target temperature is still at least 120</a:t>
            </a:r>
            <a:r>
              <a:rPr lang="en-US" altLang="es-CO" smtClean="0">
                <a:latin typeface="Arial" pitchFamily="34" charset="0"/>
                <a:sym typeface="Symbol" pitchFamily="18" charset="2"/>
              </a:rPr>
              <a:t></a:t>
            </a:r>
            <a:r>
              <a:rPr lang="en-US" altLang="es-CO" smtClean="0">
                <a:latin typeface="Arial" pitchFamily="34" charset="0"/>
              </a:rPr>
              <a:t>F, but steamers get much hotter than that—around 200</a:t>
            </a:r>
            <a:r>
              <a:rPr lang="en-US" altLang="es-CO" smtClean="0">
                <a:latin typeface="Arial" pitchFamily="34" charset="0"/>
                <a:sym typeface="Symbol" pitchFamily="18" charset="2"/>
              </a:rPr>
              <a:t></a:t>
            </a:r>
            <a:r>
              <a:rPr lang="en-US" altLang="es-CO" smtClean="0">
                <a:latin typeface="Arial" pitchFamily="34" charset="0"/>
              </a:rPr>
              <a:t>F. That’s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altLang="es-CO" smtClean="0">
              <a:latin typeface="Arial" pitchFamily="34" charset="0"/>
            </a:endParaRPr>
          </a:p>
          <a:p>
            <a:r>
              <a:rPr lang="en-US" altLang="es-CO" u="sng" smtClean="0">
                <a:latin typeface="Arial" pitchFamily="34" charset="0"/>
              </a:rPr>
              <a:t>Pesticides</a:t>
            </a:r>
            <a:r>
              <a:rPr lang="en-US" altLang="es-CO" smtClean="0">
                <a:latin typeface="Arial" pitchFamily="34" charset="0"/>
              </a:rPr>
              <a:t> that are legal for use against bed bugs will list bed bugs on the label. Most are sprays or dusts. EPA’s bed bug website has a bed bug pesticide search tool. The label is the law—follow it closely. Even botanical products and other least toxic pesticides pose risks. If you have pesticide questions, call or visit the National Pesticide Information Center. Many pesticide products don’t keep killing once they’re dry (no residual). You may have to do some preparation in the area so that the PMP can access all areas for treatment. </a:t>
            </a:r>
          </a:p>
          <a:p>
            <a:endParaRPr lang="en-US" altLang="es-CO" i="1" smtClean="0">
              <a:latin typeface="Arial" pitchFamily="34" charset="0"/>
            </a:endParaRPr>
          </a:p>
          <a:p>
            <a:pPr eaLnBrk="1" hangingPunct="1"/>
            <a:r>
              <a:rPr lang="en-US" altLang="es-CO" smtClean="0">
                <a:latin typeface="Arial" pitchFamily="34" charset="0"/>
              </a:rPr>
              <a:t>For an in-depth discussion see What's Working for Bed Bug Control in Multifamily Housing at http://www.nchh.org/Portals/0/Contents/bedbug_report.pdf</a:t>
            </a:r>
            <a:endParaRPr lang="en-US" altLang="es-CO" i="1" smtClean="0">
              <a:latin typeface="Arial" pitchFamily="34" charset="0"/>
            </a:endParaRPr>
          </a:p>
          <a:p>
            <a:pPr eaLnBrk="1" hangingPunct="1"/>
            <a:endParaRPr lang="en-US" altLang="es-CO" i="1" smtClean="0">
              <a:latin typeface="Arial" pitchFamily="34" charset="0"/>
            </a:endParaRPr>
          </a:p>
          <a:p>
            <a:pPr eaLnBrk="1" hangingPunct="1"/>
            <a:r>
              <a:rPr lang="en-US" altLang="es-CO" i="1" smtClean="0">
                <a:latin typeface="Arial" pitchFamily="34" charset="0"/>
              </a:rPr>
              <a:t>Suggestion: if the PHA’s PMP is present at the training, ask him or her what residents are instructed to do and have a discussion about who would help do this preparation for an elderly or disabled resident.</a:t>
            </a:r>
          </a:p>
          <a:p>
            <a:endParaRPr lang="en-US" altLang="es-CO" smtClean="0">
              <a:latin typeface="Arial" pitchFamily="34" charset="0"/>
            </a:endParaRPr>
          </a:p>
        </p:txBody>
      </p:sp>
      <p:sp>
        <p:nvSpPr>
          <p:cNvPr id="62468" name="Header Placeholder 3"/>
          <p:cNvSpPr>
            <a:spLocks noGrp="1"/>
          </p:cNvSpPr>
          <p:nvPr>
            <p:ph type="hdr" sz="quarter"/>
          </p:nvPr>
        </p:nvSpPr>
        <p:spPr>
          <a:noFill/>
        </p:spPr>
        <p:txBody>
          <a:bodyPr/>
          <a:lstStyle/>
          <a:p>
            <a:r>
              <a:rPr lang="en-US" altLang="es-CO" smtClean="0">
                <a:latin typeface="Arial" pitchFamily="34" charset="0"/>
              </a:rPr>
              <a:t>IPM in Multifamily Housing Training</a:t>
            </a:r>
          </a:p>
        </p:txBody>
      </p:sp>
      <p:sp>
        <p:nvSpPr>
          <p:cNvPr id="62469" name="Footer Placeholder 4"/>
          <p:cNvSpPr>
            <a:spLocks noGrp="1"/>
          </p:cNvSpPr>
          <p:nvPr>
            <p:ph type="ftr" sz="quarter" idx="4"/>
          </p:nvPr>
        </p:nvSpPr>
        <p:spPr>
          <a:noFill/>
        </p:spPr>
        <p:txBody>
          <a:bodyPr/>
          <a:lstStyle/>
          <a:p>
            <a:r>
              <a:rPr lang="en-US" altLang="es-CO" smtClean="0">
                <a:latin typeface="Arial" pitchFamily="34" charset="0"/>
              </a:rPr>
              <a:t>www.StopPests.org</a:t>
            </a:r>
          </a:p>
        </p:txBody>
      </p:sp>
      <p:sp>
        <p:nvSpPr>
          <p:cNvPr id="62470" name="Slide Number Placeholder 5"/>
          <p:cNvSpPr>
            <a:spLocks noGrp="1"/>
          </p:cNvSpPr>
          <p:nvPr>
            <p:ph type="sldNum" sz="quarter" idx="5"/>
          </p:nvPr>
        </p:nvSpPr>
        <p:spPr>
          <a:noFill/>
        </p:spPr>
        <p:txBody>
          <a:bodyPr/>
          <a:lstStyle/>
          <a:p>
            <a:fld id="{0487B979-7731-40BC-9DD3-685CD5630945}" type="slidenum">
              <a:rPr lang="en-US" altLang="es-CO"/>
              <a:pPr/>
              <a:t>29</a:t>
            </a:fld>
            <a:endParaRPr lang="en-US" altLang="es-CO"/>
          </a:p>
        </p:txBody>
      </p:sp>
    </p:spTree>
    <p:extLst>
      <p:ext uri="{BB962C8B-B14F-4D97-AF65-F5344CB8AC3E}">
        <p14:creationId xmlns:p14="http://schemas.microsoft.com/office/powerpoint/2010/main" val="38279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9219"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9220" name="Rectangle 7"/>
          <p:cNvSpPr>
            <a:spLocks noGrp="1" noChangeArrowheads="1"/>
          </p:cNvSpPr>
          <p:nvPr>
            <p:ph type="sldNum" sz="quarter" idx="5"/>
          </p:nvPr>
        </p:nvSpPr>
        <p:spPr>
          <a:noFill/>
        </p:spPr>
        <p:txBody>
          <a:bodyPr/>
          <a:lstStyle/>
          <a:p>
            <a:fld id="{6ECFFCB9-C0DC-46C5-90E7-74013076D930}" type="slidenum">
              <a:rPr lang="en-US" altLang="es-CO"/>
              <a:pPr/>
              <a:t>3</a:t>
            </a:fld>
            <a:endParaRPr lang="en-US" altLang="es-CO"/>
          </a:p>
        </p:txBody>
      </p:sp>
      <p:sp>
        <p:nvSpPr>
          <p:cNvPr id="9221" name="Rectangle 2"/>
          <p:cNvSpPr>
            <a:spLocks noGrp="1" noRot="1" noChangeAspect="1" noChangeArrowheads="1" noTextEdit="1"/>
          </p:cNvSpPr>
          <p:nvPr>
            <p:ph type="sldImg"/>
          </p:nvPr>
        </p:nvSpPr>
        <p:spPr>
          <a:ln/>
        </p:spPr>
      </p:sp>
      <p:sp>
        <p:nvSpPr>
          <p:cNvPr id="9222" name="Rectangle 3"/>
          <p:cNvSpPr>
            <a:spLocks noGrp="1" noChangeArrowheads="1"/>
          </p:cNvSpPr>
          <p:nvPr>
            <p:ph type="body" idx="1"/>
          </p:nvPr>
        </p:nvSpPr>
        <p:spPr>
          <a:noFill/>
          <a:ln/>
        </p:spPr>
        <p:txBody>
          <a:bodyPr/>
          <a:lstStyle/>
          <a:p>
            <a:endParaRPr lang="es-CO" altLang="es-CO" smtClean="0">
              <a:latin typeface="Arial" pitchFamily="34" charset="0"/>
            </a:endParaRPr>
          </a:p>
        </p:txBody>
      </p:sp>
    </p:spTree>
    <p:extLst>
      <p:ext uri="{BB962C8B-B14F-4D97-AF65-F5344CB8AC3E}">
        <p14:creationId xmlns:p14="http://schemas.microsoft.com/office/powerpoint/2010/main" val="1744492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64515"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64516" name="Rectangle 7"/>
          <p:cNvSpPr>
            <a:spLocks noGrp="1" noChangeArrowheads="1"/>
          </p:cNvSpPr>
          <p:nvPr>
            <p:ph type="sldNum" sz="quarter" idx="5"/>
          </p:nvPr>
        </p:nvSpPr>
        <p:spPr>
          <a:noFill/>
        </p:spPr>
        <p:txBody>
          <a:bodyPr/>
          <a:lstStyle/>
          <a:p>
            <a:fld id="{6D7B9511-45C5-4C98-A901-43D0C4AB8B08}" type="slidenum">
              <a:rPr lang="en-US" altLang="es-CO"/>
              <a:pPr/>
              <a:t>30</a:t>
            </a:fld>
            <a:endParaRPr lang="en-US" altLang="es-CO"/>
          </a:p>
        </p:txBody>
      </p:sp>
      <p:sp>
        <p:nvSpPr>
          <p:cNvPr id="64517"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D8FBAE05-9A43-4408-8E76-A20BCF83A86E}" type="slidenum">
              <a:rPr lang="en-US" altLang="es-CO" sz="1100">
                <a:ea typeface="Osaka" charset="-128"/>
              </a:rPr>
              <a:pPr algn="r" defTabSz="922338" eaLnBrk="1" hangingPunct="1"/>
              <a:t>30</a:t>
            </a:fld>
            <a:endParaRPr lang="en-US" altLang="es-CO" sz="1100">
              <a:ea typeface="Osaka" charset="-128"/>
            </a:endParaRPr>
          </a:p>
        </p:txBody>
      </p:sp>
      <p:sp>
        <p:nvSpPr>
          <p:cNvPr id="64518" name="Rectangle 1026"/>
          <p:cNvSpPr>
            <a:spLocks noGrp="1" noRot="1" noChangeAspect="1" noChangeArrowheads="1" noTextEdit="1"/>
          </p:cNvSpPr>
          <p:nvPr>
            <p:ph type="sldImg"/>
          </p:nvPr>
        </p:nvSpPr>
        <p:spPr>
          <a:solidFill>
            <a:srgbClr val="FFFFFF"/>
          </a:solidFill>
          <a:ln/>
        </p:spPr>
      </p:sp>
      <p:sp>
        <p:nvSpPr>
          <p:cNvPr id="64519" name="Rectangle 1027"/>
          <p:cNvSpPr>
            <a:spLocks noGrp="1" noChangeArrowheads="1"/>
          </p:cNvSpPr>
          <p:nvPr>
            <p:ph type="body" idx="1"/>
          </p:nvPr>
        </p:nvSpPr>
        <p:spPr>
          <a:solidFill>
            <a:srgbClr val="FFFFFF"/>
          </a:solidFill>
          <a:ln/>
        </p:spPr>
        <p:txBody>
          <a:bodyPr/>
          <a:lstStyle/>
          <a:p>
            <a:r>
              <a:rPr lang="en-US" altLang="es-CO" smtClean="0">
                <a:latin typeface="Arial" pitchFamily="34" charset="0"/>
                <a:ea typeface="Osaka" charset="-128"/>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extLst>
      <p:ext uri="{BB962C8B-B14F-4D97-AF65-F5344CB8AC3E}">
        <p14:creationId xmlns:p14="http://schemas.microsoft.com/office/powerpoint/2010/main" val="2532473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66563"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66564" name="Rectangle 7"/>
          <p:cNvSpPr>
            <a:spLocks noGrp="1" noChangeArrowheads="1"/>
          </p:cNvSpPr>
          <p:nvPr>
            <p:ph type="sldNum" sz="quarter" idx="5"/>
          </p:nvPr>
        </p:nvSpPr>
        <p:spPr>
          <a:noFill/>
        </p:spPr>
        <p:txBody>
          <a:bodyPr/>
          <a:lstStyle/>
          <a:p>
            <a:fld id="{6FB1B869-BAD4-47F0-8EA5-D18D49545209}" type="slidenum">
              <a:rPr lang="en-US" altLang="es-CO"/>
              <a:pPr/>
              <a:t>31</a:t>
            </a:fld>
            <a:endParaRPr lang="en-US" altLang="es-CO"/>
          </a:p>
        </p:txBody>
      </p:sp>
      <p:sp>
        <p:nvSpPr>
          <p:cNvPr id="66565" name="Rectangle 2"/>
          <p:cNvSpPr>
            <a:spLocks noGrp="1" noRot="1" noChangeAspect="1" noChangeArrowheads="1" noTextEdit="1"/>
          </p:cNvSpPr>
          <p:nvPr>
            <p:ph type="sldImg"/>
          </p:nvPr>
        </p:nvSpPr>
        <p:spPr>
          <a:ln/>
        </p:spPr>
      </p:sp>
      <p:sp>
        <p:nvSpPr>
          <p:cNvPr id="66566" name="Rectangle 3"/>
          <p:cNvSpPr>
            <a:spLocks noGrp="1" noChangeArrowheads="1"/>
          </p:cNvSpPr>
          <p:nvPr>
            <p:ph type="body" idx="1"/>
          </p:nvPr>
        </p:nvSpPr>
        <p:spPr>
          <a:noFill/>
          <a:ln/>
        </p:spPr>
        <p:txBody>
          <a:bodyPr/>
          <a:lstStyle/>
          <a:p>
            <a:endParaRPr lang="es-CO" altLang="es-CO" smtClean="0">
              <a:latin typeface="Arial" pitchFamily="34" charset="0"/>
            </a:endParaRPr>
          </a:p>
        </p:txBody>
      </p:sp>
    </p:spTree>
    <p:extLst>
      <p:ext uri="{BB962C8B-B14F-4D97-AF65-F5344CB8AC3E}">
        <p14:creationId xmlns:p14="http://schemas.microsoft.com/office/powerpoint/2010/main" val="149279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68611"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68612" name="Rectangle 7"/>
          <p:cNvSpPr>
            <a:spLocks noGrp="1" noChangeArrowheads="1"/>
          </p:cNvSpPr>
          <p:nvPr>
            <p:ph type="sldNum" sz="quarter" idx="5"/>
          </p:nvPr>
        </p:nvSpPr>
        <p:spPr>
          <a:noFill/>
        </p:spPr>
        <p:txBody>
          <a:bodyPr/>
          <a:lstStyle/>
          <a:p>
            <a:fld id="{C46D1302-7DF3-459D-934F-0FA901E50D0B}" type="slidenum">
              <a:rPr lang="en-US" altLang="es-CO"/>
              <a:pPr/>
              <a:t>32</a:t>
            </a:fld>
            <a:endParaRPr lang="en-US" altLang="es-CO"/>
          </a:p>
        </p:txBody>
      </p:sp>
      <p:sp>
        <p:nvSpPr>
          <p:cNvPr id="68613"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2C2F0E96-F0C2-41C0-812B-9B925C4129EF}" type="slidenum">
              <a:rPr lang="en-US" altLang="es-CO" sz="1100">
                <a:ea typeface="Osaka" charset="-128"/>
              </a:rPr>
              <a:pPr algn="r" defTabSz="922338" eaLnBrk="1" hangingPunct="1"/>
              <a:t>32</a:t>
            </a:fld>
            <a:endParaRPr lang="en-US" altLang="es-CO" sz="1100">
              <a:ea typeface="Osaka" charset="-128"/>
            </a:endParaRPr>
          </a:p>
        </p:txBody>
      </p:sp>
      <p:sp>
        <p:nvSpPr>
          <p:cNvPr id="68614" name="Rectangle 2"/>
          <p:cNvSpPr>
            <a:spLocks noGrp="1" noRot="1" noChangeAspect="1" noChangeArrowheads="1" noTextEdit="1"/>
          </p:cNvSpPr>
          <p:nvPr>
            <p:ph type="sldImg"/>
          </p:nvPr>
        </p:nvSpPr>
        <p:spPr>
          <a:ln/>
        </p:spPr>
      </p:sp>
      <p:sp>
        <p:nvSpPr>
          <p:cNvPr id="68615" name="Rectangle 3"/>
          <p:cNvSpPr>
            <a:spLocks noGrp="1" noChangeArrowheads="1"/>
          </p:cNvSpPr>
          <p:nvPr>
            <p:ph type="body" idx="1"/>
          </p:nvPr>
        </p:nvSpPr>
        <p:spPr>
          <a:noFill/>
          <a:ln/>
        </p:spPr>
        <p:txBody>
          <a:bodyPr/>
          <a:lstStyle/>
          <a:p>
            <a:pPr eaLnBrk="1" hangingPunct="1">
              <a:spcBef>
                <a:spcPts val="600"/>
              </a:spcBef>
            </a:pPr>
            <a:r>
              <a:rPr lang="en-US" altLang="es-CO" smtClean="0">
                <a:latin typeface="Arial" pitchFamily="34" charset="0"/>
              </a:rPr>
              <a:t>Sprays should not have to be used by the PMP for cockroaches and rodents, but since there are few other options for bed bug management, sprays may need to be used.</a:t>
            </a:r>
          </a:p>
          <a:p>
            <a:pPr eaLnBrk="1" hangingPunct="1">
              <a:spcBef>
                <a:spcPts val="600"/>
              </a:spcBef>
            </a:pPr>
            <a:endParaRPr lang="en-US" altLang="es-CO" smtClean="0">
              <a:latin typeface="Arial" pitchFamily="34" charset="0"/>
            </a:endParaRPr>
          </a:p>
          <a:p>
            <a:pPr eaLnBrk="1" hangingPunct="1">
              <a:spcBef>
                <a:spcPts val="600"/>
              </a:spcBef>
            </a:pPr>
            <a:r>
              <a:rPr lang="en-US" altLang="es-CO" smtClean="0">
                <a:latin typeface="Arial" pitchFamily="34" charset="0"/>
              </a:rPr>
              <a:t> “Do It Yourself” sprays may be repellent, causing bed bugs to move away from the treated area. Their use can spread the problem, making the bed bugs harder to deal with and MORE expensive for a professional to treat (because of a larger treatment area). PMPs have the expertise and products to treat bed bugs. Residents should focus their efforts on nonchemical control practices.</a:t>
            </a:r>
          </a:p>
          <a:p>
            <a:pPr eaLnBrk="1" hangingPunct="1">
              <a:spcBef>
                <a:spcPts val="600"/>
              </a:spcBef>
            </a:pPr>
            <a:endParaRPr lang="en-US" altLang="es-CO" smtClean="0">
              <a:latin typeface="Arial" pitchFamily="34" charset="0"/>
            </a:endParaRPr>
          </a:p>
          <a:p>
            <a:pPr eaLnBrk="1" hangingPunct="1">
              <a:spcBef>
                <a:spcPts val="600"/>
              </a:spcBef>
            </a:pPr>
            <a:r>
              <a:rPr lang="en-US" altLang="es-CO" smtClean="0">
                <a:latin typeface="Arial" pitchFamily="34" charset="0"/>
              </a:rPr>
              <a:t>A 2013 study by Dr. Susan Jones at Ohio State University showed that total release foggers do not work for bed bugs.</a:t>
            </a:r>
          </a:p>
          <a:p>
            <a:pPr eaLnBrk="1" hangingPunct="1">
              <a:spcBef>
                <a:spcPts val="600"/>
              </a:spcBef>
            </a:pPr>
            <a:endParaRPr lang="en-US" altLang="es-CO" smtClean="0">
              <a:latin typeface="Arial" pitchFamily="34" charset="0"/>
            </a:endParaRPr>
          </a:p>
          <a:p>
            <a:pPr>
              <a:spcBef>
                <a:spcPts val="600"/>
              </a:spcBef>
            </a:pPr>
            <a:r>
              <a:rPr lang="en-US" altLang="es-CO" smtClean="0">
                <a:latin typeface="Arial" pitchFamily="34" charset="0"/>
              </a:rPr>
              <a:t>Sprays should not be used in the units occupied by people with chemical sensitivities, or in adjacent or neighboring units, common areas (such as the halls, lobby, laundry room, elevator, or stairs), or along paths of travel. Infants and children, the elderly, and pregnant women are at greater risk for adverse health effects associated with exposure to pesticides and thus it makes sense to use reduced risk practices, follow label instructions, and practice prevention-based approaches that reduce reliance on chemical control measures.</a:t>
            </a:r>
          </a:p>
          <a:p>
            <a:pPr>
              <a:spcBef>
                <a:spcPts val="600"/>
              </a:spcBef>
            </a:pPr>
            <a:endParaRPr lang="en-US" altLang="es-CO" smtClean="0">
              <a:latin typeface="Arial" pitchFamily="34" charset="0"/>
            </a:endParaRPr>
          </a:p>
          <a:p>
            <a:r>
              <a:rPr lang="en-US" altLang="es-CO" smtClean="0">
                <a:latin typeface="Arial" pitchFamily="34" charset="0"/>
              </a:rPr>
              <a:t>Reference: Jones, S. and Bryant, J. 2012 "Ineffectiveness of Over-the-Counter Total-Release Foggers Against the Bed Bug (Heteroptera: Cimicidae)." </a:t>
            </a:r>
            <a:r>
              <a:rPr lang="en-US" altLang="es-CO" i="1" smtClean="0">
                <a:latin typeface="Arial" pitchFamily="34" charset="0"/>
              </a:rPr>
              <a:t>Journal of Economic Entomology, 105(3):957.</a:t>
            </a:r>
          </a:p>
        </p:txBody>
      </p:sp>
    </p:spTree>
    <p:extLst>
      <p:ext uri="{BB962C8B-B14F-4D97-AF65-F5344CB8AC3E}">
        <p14:creationId xmlns:p14="http://schemas.microsoft.com/office/powerpoint/2010/main" val="4060016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70659"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70660" name="Rectangle 7"/>
          <p:cNvSpPr>
            <a:spLocks noGrp="1" noChangeArrowheads="1"/>
          </p:cNvSpPr>
          <p:nvPr>
            <p:ph type="sldNum" sz="quarter" idx="5"/>
          </p:nvPr>
        </p:nvSpPr>
        <p:spPr>
          <a:noFill/>
        </p:spPr>
        <p:txBody>
          <a:bodyPr/>
          <a:lstStyle/>
          <a:p>
            <a:fld id="{15979F0B-4745-4BC4-9201-F0774837AEE0}" type="slidenum">
              <a:rPr lang="en-US" altLang="es-CO"/>
              <a:pPr/>
              <a:t>33</a:t>
            </a:fld>
            <a:endParaRPr lang="en-US" altLang="es-CO"/>
          </a:p>
        </p:txBody>
      </p:sp>
      <p:sp>
        <p:nvSpPr>
          <p:cNvPr id="70661"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D6C84DAB-8697-4677-BC0C-AFAEDACC2962}" type="slidenum">
              <a:rPr lang="en-US" altLang="es-CO" sz="1100">
                <a:ea typeface="Osaka" charset="-128"/>
              </a:rPr>
              <a:pPr algn="r" defTabSz="922338" eaLnBrk="1" hangingPunct="1"/>
              <a:t>33</a:t>
            </a:fld>
            <a:endParaRPr lang="en-US" altLang="es-CO" sz="1100">
              <a:ea typeface="Osaka" charset="-128"/>
            </a:endParaRPr>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p:spPr>
        <p:txBody>
          <a:bodyPr/>
          <a:lstStyle/>
          <a:p>
            <a:pPr eaLnBrk="1" hangingPunct="1"/>
            <a:endParaRPr lang="en-US" altLang="es-CO" smtClean="0">
              <a:latin typeface="Arial" pitchFamily="34" charset="0"/>
            </a:endParaRPr>
          </a:p>
          <a:p>
            <a:pPr eaLnBrk="1" hangingPunct="1"/>
            <a:endParaRPr lang="en-US" altLang="es-CO" smtClean="0">
              <a:latin typeface="Arial" pitchFamily="34" charset="0"/>
            </a:endParaRPr>
          </a:p>
        </p:txBody>
      </p:sp>
    </p:spTree>
    <p:extLst>
      <p:ext uri="{BB962C8B-B14F-4D97-AF65-F5344CB8AC3E}">
        <p14:creationId xmlns:p14="http://schemas.microsoft.com/office/powerpoint/2010/main" val="456296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72707"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72708" name="Rectangle 7"/>
          <p:cNvSpPr>
            <a:spLocks noGrp="1" noChangeArrowheads="1"/>
          </p:cNvSpPr>
          <p:nvPr>
            <p:ph type="sldNum" sz="quarter" idx="5"/>
          </p:nvPr>
        </p:nvSpPr>
        <p:spPr>
          <a:noFill/>
        </p:spPr>
        <p:txBody>
          <a:bodyPr/>
          <a:lstStyle/>
          <a:p>
            <a:fld id="{44C8C7D2-8F75-4318-B98B-552A98356437}" type="slidenum">
              <a:rPr lang="en-US" altLang="es-CO"/>
              <a:pPr/>
              <a:t>34</a:t>
            </a:fld>
            <a:endParaRPr lang="en-US" altLang="es-CO"/>
          </a:p>
        </p:txBody>
      </p:sp>
      <p:sp>
        <p:nvSpPr>
          <p:cNvPr id="72709"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144E9AB2-8555-423B-B052-A5FA08690B3A}" type="slidenum">
              <a:rPr lang="en-US" altLang="es-CO" sz="1100">
                <a:ea typeface="Osaka" charset="-128"/>
              </a:rPr>
              <a:pPr algn="r" defTabSz="922338" eaLnBrk="1" hangingPunct="1"/>
              <a:t>34</a:t>
            </a:fld>
            <a:endParaRPr lang="en-US" altLang="es-CO" sz="1100">
              <a:ea typeface="Osaka" charset="-128"/>
            </a:endParaRPr>
          </a:p>
        </p:txBody>
      </p:sp>
      <p:sp>
        <p:nvSpPr>
          <p:cNvPr id="72710" name="Rectangle 2"/>
          <p:cNvSpPr>
            <a:spLocks noGrp="1" noRot="1" noChangeAspect="1" noChangeArrowheads="1" noTextEdit="1"/>
          </p:cNvSpPr>
          <p:nvPr>
            <p:ph type="sldImg"/>
          </p:nvPr>
        </p:nvSpPr>
        <p:spPr>
          <a:ln/>
        </p:spPr>
      </p:sp>
      <p:sp>
        <p:nvSpPr>
          <p:cNvPr id="72711" name="Rectangle 3"/>
          <p:cNvSpPr>
            <a:spLocks noGrp="1" noChangeArrowheads="1"/>
          </p:cNvSpPr>
          <p:nvPr>
            <p:ph type="body" idx="1"/>
          </p:nvPr>
        </p:nvSpPr>
        <p:spPr>
          <a:noFill/>
          <a:ln/>
        </p:spPr>
        <p:txBody>
          <a:bodyPr/>
          <a:lstStyle/>
          <a:p>
            <a:pPr eaLnBrk="1" hangingPunct="1"/>
            <a:endParaRPr lang="es-CO" altLang="es-CO" smtClean="0">
              <a:latin typeface="Arial" pitchFamily="34" charset="0"/>
            </a:endParaRPr>
          </a:p>
        </p:txBody>
      </p:sp>
    </p:spTree>
    <p:extLst>
      <p:ext uri="{BB962C8B-B14F-4D97-AF65-F5344CB8AC3E}">
        <p14:creationId xmlns:p14="http://schemas.microsoft.com/office/powerpoint/2010/main" val="92940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r>
              <a:rPr lang="en-US" altLang="es-CO" smtClean="0">
                <a:latin typeface="Arial" pitchFamily="34" charset="0"/>
              </a:rPr>
              <a:t>No one reason is to blame for the increase in bed bug infestations. They were never fully gone, but a bed bug treatment was uncommon for pest control companies. The rise has been referred to at "the perfect storm." Most likely it is a combination of all these factors that resulted in the situation we are dealing with today. Bed bugs are back, regardless of how they got here. </a:t>
            </a:r>
          </a:p>
        </p:txBody>
      </p:sp>
      <p:sp>
        <p:nvSpPr>
          <p:cNvPr id="11268" name="Slide Number Placeholder 3"/>
          <p:cNvSpPr>
            <a:spLocks noGrp="1"/>
          </p:cNvSpPr>
          <p:nvPr>
            <p:ph type="sldNum" sz="quarter" idx="5"/>
          </p:nvPr>
        </p:nvSpPr>
        <p:spPr>
          <a:noFill/>
        </p:spPr>
        <p:txBody>
          <a:bodyPr/>
          <a:lstStyle/>
          <a:p>
            <a:fld id="{40A95205-45A8-4D12-BC4F-BC202EF2332A}" type="slidenum">
              <a:rPr lang="en-US" altLang="es-CO">
                <a:latin typeface="Calibri" pitchFamily="34" charset="0"/>
              </a:rPr>
              <a:pPr/>
              <a:t>4</a:t>
            </a:fld>
            <a:endParaRPr lang="en-US" altLang="es-CO">
              <a:latin typeface="Calibri" pitchFamily="34" charset="0"/>
            </a:endParaRPr>
          </a:p>
        </p:txBody>
      </p:sp>
    </p:spTree>
    <p:extLst>
      <p:ext uri="{BB962C8B-B14F-4D97-AF65-F5344CB8AC3E}">
        <p14:creationId xmlns:p14="http://schemas.microsoft.com/office/powerpoint/2010/main" val="318818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13315"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13316" name="Rectangle 7"/>
          <p:cNvSpPr>
            <a:spLocks noGrp="1" noChangeArrowheads="1"/>
          </p:cNvSpPr>
          <p:nvPr>
            <p:ph type="sldNum" sz="quarter" idx="5"/>
          </p:nvPr>
        </p:nvSpPr>
        <p:spPr>
          <a:noFill/>
        </p:spPr>
        <p:txBody>
          <a:bodyPr/>
          <a:lstStyle/>
          <a:p>
            <a:fld id="{8E7D2AEF-1E16-493B-8189-9D5692AC750D}" type="slidenum">
              <a:rPr lang="en-US" altLang="es-CO"/>
              <a:pPr/>
              <a:t>5</a:t>
            </a:fld>
            <a:endParaRPr lang="en-US" altLang="es-CO"/>
          </a:p>
        </p:txBody>
      </p:sp>
      <p:sp>
        <p:nvSpPr>
          <p:cNvPr id="13317"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F9A09C6E-5843-46E6-928E-5ECCDC13C494}" type="slidenum">
              <a:rPr lang="en-US" altLang="es-CO" sz="1100">
                <a:ea typeface="Osaka" charset="-128"/>
              </a:rPr>
              <a:pPr algn="r" defTabSz="922338" eaLnBrk="1" hangingPunct="1"/>
              <a:t>5</a:t>
            </a:fld>
            <a:endParaRPr lang="en-US" altLang="es-CO" sz="1100">
              <a:ea typeface="Osaka" charset="-128"/>
            </a:endParaRPr>
          </a:p>
        </p:txBody>
      </p:sp>
      <p:sp>
        <p:nvSpPr>
          <p:cNvPr id="13318" name="Rectangle 2"/>
          <p:cNvSpPr>
            <a:spLocks noGrp="1" noRot="1" noChangeAspect="1" noChangeArrowheads="1" noTextEdit="1"/>
          </p:cNvSpPr>
          <p:nvPr>
            <p:ph type="sldImg"/>
          </p:nvPr>
        </p:nvSpPr>
        <p:spPr>
          <a:ln/>
        </p:spPr>
      </p:sp>
      <p:sp>
        <p:nvSpPr>
          <p:cNvPr id="13319" name="Rectangle 3"/>
          <p:cNvSpPr>
            <a:spLocks noGrp="1" noChangeArrowheads="1"/>
          </p:cNvSpPr>
          <p:nvPr>
            <p:ph type="body" idx="1"/>
          </p:nvPr>
        </p:nvSpPr>
        <p:spPr>
          <a:noFill/>
          <a:ln/>
        </p:spPr>
        <p:txBody>
          <a:bodyPr/>
          <a:lstStyle/>
          <a:p>
            <a:pPr eaLnBrk="1" hangingPunct="1"/>
            <a:r>
              <a:rPr lang="en-US" altLang="es-CO" smtClean="0">
                <a:latin typeface="Arial" pitchFamily="34" charset="0"/>
              </a:rPr>
              <a:t>Although bed bugs have not been shown to transmit disease, they do have an effect on physical and mental health. In 2010 EPA and CDC issued a joint statement, classifying bed bugs as a "pest of significant public health importance."</a:t>
            </a:r>
          </a:p>
          <a:p>
            <a:pPr eaLnBrk="1" hangingPunct="1"/>
            <a:endParaRPr lang="en-US" altLang="es-CO" smtClean="0">
              <a:latin typeface="Arial" pitchFamily="34" charset="0"/>
            </a:endParaRPr>
          </a:p>
          <a:p>
            <a:pPr eaLnBrk="1" hangingPunct="1"/>
            <a:r>
              <a:rPr lang="en-US" altLang="es-CO" smtClean="0">
                <a:latin typeface="Arial" pitchFamily="34" charset="0"/>
              </a:rPr>
              <a:t>Physical effects could result from scratching the welts that show up on some people from the bed bug bite. The elderly and children may not have the self control to stop scratching and infection can result.</a:t>
            </a:r>
          </a:p>
          <a:p>
            <a:pPr eaLnBrk="1" hangingPunct="1"/>
            <a:endParaRPr lang="en-US" altLang="es-CO" smtClean="0">
              <a:latin typeface="Arial" pitchFamily="34" charset="0"/>
            </a:endParaRPr>
          </a:p>
          <a:p>
            <a:pPr eaLnBrk="1" hangingPunct="1"/>
            <a:r>
              <a:rPr lang="en-US" altLang="es-CO" smtClean="0">
                <a:latin typeface="Arial" pitchFamily="34" charset="0"/>
              </a:rPr>
              <a:t>Many people with bed bugs cannot sleep and suffer negative effects. The stress from having bed bugs, having to treat them, and having to pay for it can take a significant toll.</a:t>
            </a:r>
          </a:p>
          <a:p>
            <a:pPr eaLnBrk="1" hangingPunct="1"/>
            <a:endParaRPr lang="en-US" altLang="es-CO" smtClean="0">
              <a:latin typeface="Arial" pitchFamily="34" charset="0"/>
            </a:endParaRPr>
          </a:p>
        </p:txBody>
      </p:sp>
    </p:spTree>
    <p:extLst>
      <p:ext uri="{BB962C8B-B14F-4D97-AF65-F5344CB8AC3E}">
        <p14:creationId xmlns:p14="http://schemas.microsoft.com/office/powerpoint/2010/main" val="341100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15363"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15364" name="Rectangle 7"/>
          <p:cNvSpPr>
            <a:spLocks noGrp="1" noChangeArrowheads="1"/>
          </p:cNvSpPr>
          <p:nvPr>
            <p:ph type="sldNum" sz="quarter" idx="5"/>
          </p:nvPr>
        </p:nvSpPr>
        <p:spPr>
          <a:noFill/>
        </p:spPr>
        <p:txBody>
          <a:bodyPr/>
          <a:lstStyle/>
          <a:p>
            <a:fld id="{EBB5CA80-F358-4767-BE37-09B4AAC348C2}" type="slidenum">
              <a:rPr lang="en-US" altLang="es-CO"/>
              <a:pPr/>
              <a:t>6</a:t>
            </a:fld>
            <a:endParaRPr lang="en-US" altLang="es-CO"/>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a:ln/>
        </p:spPr>
        <p:txBody>
          <a:bodyPr/>
          <a:lstStyle/>
          <a:p>
            <a:pPr eaLnBrk="1" hangingPunct="1"/>
            <a:r>
              <a:rPr lang="en-US" altLang="es-CO" smtClean="0">
                <a:latin typeface="Arial" pitchFamily="34" charset="0"/>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tLang="es-CO" smtClean="0">
              <a:latin typeface="Arial" pitchFamily="34" charset="0"/>
            </a:endParaRPr>
          </a:p>
          <a:p>
            <a:pPr eaLnBrk="1" hangingPunct="1"/>
            <a:r>
              <a:rPr lang="en-US" altLang="es-CO" smtClean="0">
                <a:latin typeface="Arial" pitchFamily="34" charset="0"/>
              </a:rPr>
              <a:t>Like cockroaches, baby bed bugs look like the adults, only smaller.</a:t>
            </a:r>
          </a:p>
        </p:txBody>
      </p:sp>
    </p:spTree>
    <p:extLst>
      <p:ext uri="{BB962C8B-B14F-4D97-AF65-F5344CB8AC3E}">
        <p14:creationId xmlns:p14="http://schemas.microsoft.com/office/powerpoint/2010/main" val="373343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17411"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17412" name="Rectangle 7"/>
          <p:cNvSpPr>
            <a:spLocks noGrp="1" noChangeArrowheads="1"/>
          </p:cNvSpPr>
          <p:nvPr>
            <p:ph type="sldNum" sz="quarter" idx="5"/>
          </p:nvPr>
        </p:nvSpPr>
        <p:spPr>
          <a:noFill/>
        </p:spPr>
        <p:txBody>
          <a:bodyPr/>
          <a:lstStyle/>
          <a:p>
            <a:fld id="{194D40A5-6E6A-4D4D-B1C7-C89AD2B9E7F3}" type="slidenum">
              <a:rPr lang="en-US" altLang="es-CO"/>
              <a:pPr/>
              <a:t>7</a:t>
            </a:fld>
            <a:endParaRPr lang="en-US" altLang="es-CO"/>
          </a:p>
        </p:txBody>
      </p:sp>
      <p:sp>
        <p:nvSpPr>
          <p:cNvPr id="17413"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D94748E6-F12B-4223-940D-213D3A65C74B}" type="slidenum">
              <a:rPr lang="en-US" altLang="es-CO" sz="1100">
                <a:ea typeface="Osaka" charset="-128"/>
              </a:rPr>
              <a:pPr algn="r" defTabSz="922338" eaLnBrk="1" hangingPunct="1"/>
              <a:t>7</a:t>
            </a:fld>
            <a:endParaRPr lang="en-US" altLang="es-CO" sz="1100">
              <a:ea typeface="Osaka" charset="-128"/>
            </a:endParaRPr>
          </a:p>
        </p:txBody>
      </p:sp>
      <p:sp>
        <p:nvSpPr>
          <p:cNvPr id="17414" name="Rectangle 2"/>
          <p:cNvSpPr>
            <a:spLocks noGrp="1" noRot="1" noChangeAspect="1" noChangeArrowheads="1" noTextEdit="1"/>
          </p:cNvSpPr>
          <p:nvPr>
            <p:ph type="sldImg"/>
          </p:nvPr>
        </p:nvSpPr>
        <p:spPr>
          <a:ln/>
        </p:spPr>
      </p:sp>
      <p:sp>
        <p:nvSpPr>
          <p:cNvPr id="17415" name="Rectangle 3"/>
          <p:cNvSpPr>
            <a:spLocks noGrp="1" noChangeArrowheads="1"/>
          </p:cNvSpPr>
          <p:nvPr>
            <p:ph type="body" idx="1"/>
          </p:nvPr>
        </p:nvSpPr>
        <p:spPr>
          <a:noFill/>
          <a:ln/>
        </p:spPr>
        <p:txBody>
          <a:bodyPr/>
          <a:lstStyle/>
          <a:p>
            <a:pPr eaLnBrk="1" hangingPunct="1"/>
            <a:r>
              <a:rPr lang="en-US" altLang="es-CO" i="1" smtClean="0">
                <a:latin typeface="Arial" pitchFamily="34" charset="0"/>
              </a:rPr>
              <a:t>Bed bugs will wedge into any crack that a credit card edge can fit into.</a:t>
            </a:r>
          </a:p>
          <a:p>
            <a:pPr eaLnBrk="1" hangingPunct="1"/>
            <a:r>
              <a:rPr lang="en-US" altLang="es-CO" smtClean="0">
                <a:latin typeface="Arial" pitchFamily="34" charset="0"/>
              </a:rPr>
              <a:t> </a:t>
            </a:r>
          </a:p>
          <a:p>
            <a:pPr eaLnBrk="1" hangingPunct="1"/>
            <a:r>
              <a:rPr lang="en-US" altLang="es-CO" smtClean="0">
                <a:latin typeface="Arial" pitchFamily="34" charset="0"/>
              </a:rPr>
              <a:t>Although they are usually active at night, bed bugs will feed during the day if hungry. Most of the time, they are hiding in cracks and crevices near where they last fed. </a:t>
            </a:r>
            <a:r>
              <a:rPr lang="en-US" altLang="es-CO" i="1" smtClean="0">
                <a:latin typeface="Arial" pitchFamily="34" charset="0"/>
              </a:rPr>
              <a:t>Usually where there is one, there will be more, but they are not dependent on each other, so “loners” can occur. Hiding spots can be in the furniture where people sleep (sofas, recliners, mattresses, box springs, and bed frames), the furniture next to the bed, lamps, alarm clocks, picture frames on the walls, baseboards, the edges of the carpets, electric outlets, and draperies.</a:t>
            </a:r>
          </a:p>
          <a:p>
            <a:pPr eaLnBrk="1" hangingPunct="1"/>
            <a:endParaRPr lang="en-US" altLang="es-CO" smtClean="0">
              <a:latin typeface="Arial" pitchFamily="34" charset="0"/>
            </a:endParaRPr>
          </a:p>
          <a:p>
            <a:pPr eaLnBrk="1" hangingPunct="1"/>
            <a:r>
              <a:rPr lang="en-US" altLang="es-CO" smtClean="0">
                <a:latin typeface="Arial" pitchFamily="34" charset="0"/>
              </a:rPr>
              <a:t>They can get into other units and be carried home by staff members by hitchhiking on bags and used furniture (especially stuff that was picked up from trash) or by crawling into new units through walls.</a:t>
            </a:r>
          </a:p>
          <a:p>
            <a:pPr eaLnBrk="1" hangingPunct="1"/>
            <a:endParaRPr lang="en-US" altLang="es-CO" smtClean="0">
              <a:latin typeface="Arial" pitchFamily="34" charset="0"/>
            </a:endParaRPr>
          </a:p>
          <a:p>
            <a:pPr eaLnBrk="1" hangingPunct="1"/>
            <a:r>
              <a:rPr lang="en-US" altLang="es-CO" smtClean="0">
                <a:latin typeface="Arial" pitchFamily="34" charset="0"/>
              </a:rPr>
              <a:t>Bed bugs will always be found crawling, never flying, jumping, or burrowing.</a:t>
            </a:r>
          </a:p>
        </p:txBody>
      </p:sp>
    </p:spTree>
    <p:extLst>
      <p:ext uri="{BB962C8B-B14F-4D97-AF65-F5344CB8AC3E}">
        <p14:creationId xmlns:p14="http://schemas.microsoft.com/office/powerpoint/2010/main" val="228976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19459"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19460" name="Rectangle 7"/>
          <p:cNvSpPr>
            <a:spLocks noGrp="1" noChangeArrowheads="1"/>
          </p:cNvSpPr>
          <p:nvPr>
            <p:ph type="sldNum" sz="quarter" idx="5"/>
          </p:nvPr>
        </p:nvSpPr>
        <p:spPr>
          <a:noFill/>
        </p:spPr>
        <p:txBody>
          <a:bodyPr/>
          <a:lstStyle/>
          <a:p>
            <a:fld id="{9FA474D0-7C63-4839-9712-356EE30C09FC}" type="slidenum">
              <a:rPr lang="en-US" altLang="es-CO"/>
              <a:pPr/>
              <a:t>8</a:t>
            </a:fld>
            <a:endParaRPr lang="en-US" altLang="es-CO"/>
          </a:p>
        </p:txBody>
      </p:sp>
      <p:sp>
        <p:nvSpPr>
          <p:cNvPr id="19461" name="Rectangle 7"/>
          <p:cNvSpPr txBox="1">
            <a:spLocks noGrp="1" noChangeArrowheads="1"/>
          </p:cNvSpPr>
          <p:nvPr/>
        </p:nvSpPr>
        <p:spPr bwMode="auto">
          <a:xfrm>
            <a:off x="3938588" y="8774113"/>
            <a:ext cx="3009900" cy="460375"/>
          </a:xfrm>
          <a:prstGeom prst="rect">
            <a:avLst/>
          </a:prstGeom>
          <a:noFill/>
          <a:ln w="9525">
            <a:noFill/>
            <a:miter lim="800000"/>
            <a:headEnd/>
            <a:tailEnd/>
          </a:ln>
        </p:spPr>
        <p:txBody>
          <a:bodyPr lIns="92483" tIns="46242" rIns="92483" bIns="46242" anchor="b"/>
          <a:lstStyle/>
          <a:p>
            <a:pPr algn="r" defTabSz="922338" eaLnBrk="1" hangingPunct="1"/>
            <a:fld id="{312FA43E-E9EB-4859-AD3B-A38379F4F1C5}" type="slidenum">
              <a:rPr lang="en-US" altLang="es-CO" sz="1100">
                <a:ea typeface="Osaka" charset="-128"/>
              </a:rPr>
              <a:pPr algn="r" defTabSz="922338" eaLnBrk="1" hangingPunct="1"/>
              <a:t>8</a:t>
            </a:fld>
            <a:endParaRPr lang="en-US" altLang="es-CO" sz="1100">
              <a:ea typeface="Osaka" charset="-128"/>
            </a:endParaRPr>
          </a:p>
        </p:txBody>
      </p:sp>
      <p:sp>
        <p:nvSpPr>
          <p:cNvPr id="19462" name="Rectangle 2"/>
          <p:cNvSpPr>
            <a:spLocks noGrp="1" noRot="1" noChangeAspect="1" noChangeArrowheads="1" noTextEdit="1"/>
          </p:cNvSpPr>
          <p:nvPr>
            <p:ph type="sldImg"/>
          </p:nvPr>
        </p:nvSpPr>
        <p:spPr>
          <a:ln/>
        </p:spPr>
      </p:sp>
      <p:sp>
        <p:nvSpPr>
          <p:cNvPr id="19463" name="Rectangle 3"/>
          <p:cNvSpPr>
            <a:spLocks noGrp="1" noChangeArrowheads="1"/>
          </p:cNvSpPr>
          <p:nvPr>
            <p:ph type="body" idx="1"/>
          </p:nvPr>
        </p:nvSpPr>
        <p:spPr>
          <a:noFill/>
          <a:ln/>
        </p:spPr>
        <p:txBody>
          <a:bodyPr/>
          <a:lstStyle/>
          <a:p>
            <a:pPr eaLnBrk="1" hangingPunct="1"/>
            <a:r>
              <a:rPr lang="en-US" altLang="es-CO" smtClean="0">
                <a:latin typeface="Arial" pitchFamily="34" charset="0"/>
              </a:rPr>
              <a:t>Unl</a:t>
            </a:r>
            <a:r>
              <a:rPr lang="en-US" altLang="es-CO" i="1" smtClean="0">
                <a:latin typeface="Arial" pitchFamily="34" charset="0"/>
              </a:rPr>
              <a:t>ike cockroaches and rodents, bed bugs get both their food and water needs from blood. If there is a warm body, they can be happy. The baits intended for cockroaches and rodents will not work on bed bugs because bed bugs do not have chewing mouthparts to eat the bait. Also, boric acid (a stomach poison) will not work for bed bugs since they will not ingest it.</a:t>
            </a:r>
          </a:p>
        </p:txBody>
      </p:sp>
    </p:spTree>
    <p:extLst>
      <p:ext uri="{BB962C8B-B14F-4D97-AF65-F5344CB8AC3E}">
        <p14:creationId xmlns:p14="http://schemas.microsoft.com/office/powerpoint/2010/main" val="214638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a:noFill/>
        </p:spPr>
        <p:txBody>
          <a:bodyPr/>
          <a:lstStyle/>
          <a:p>
            <a:r>
              <a:rPr lang="en-US" altLang="es-CO" smtClean="0">
                <a:latin typeface="Arial" pitchFamily="34" charset="0"/>
              </a:rPr>
              <a:t>IPM in Multifamily Housing Training</a:t>
            </a:r>
          </a:p>
        </p:txBody>
      </p:sp>
      <p:sp>
        <p:nvSpPr>
          <p:cNvPr id="21507" name="Rectangle 6"/>
          <p:cNvSpPr>
            <a:spLocks noGrp="1" noChangeArrowheads="1"/>
          </p:cNvSpPr>
          <p:nvPr>
            <p:ph type="ftr" sz="quarter" idx="4"/>
          </p:nvPr>
        </p:nvSpPr>
        <p:spPr>
          <a:noFill/>
        </p:spPr>
        <p:txBody>
          <a:bodyPr/>
          <a:lstStyle/>
          <a:p>
            <a:r>
              <a:rPr lang="en-US" altLang="es-CO" smtClean="0">
                <a:latin typeface="Arial" pitchFamily="34" charset="0"/>
              </a:rPr>
              <a:t>www.StopPests.org</a:t>
            </a:r>
          </a:p>
        </p:txBody>
      </p:sp>
      <p:sp>
        <p:nvSpPr>
          <p:cNvPr id="21508" name="Rectangle 7"/>
          <p:cNvSpPr>
            <a:spLocks noGrp="1" noChangeArrowheads="1"/>
          </p:cNvSpPr>
          <p:nvPr>
            <p:ph type="sldNum" sz="quarter" idx="5"/>
          </p:nvPr>
        </p:nvSpPr>
        <p:spPr>
          <a:noFill/>
        </p:spPr>
        <p:txBody>
          <a:bodyPr/>
          <a:lstStyle/>
          <a:p>
            <a:fld id="{B597BFBA-FE9C-4D7D-AC9C-11E69ADBEDE6}" type="slidenum">
              <a:rPr lang="en-US" altLang="es-CO"/>
              <a:pPr/>
              <a:t>9</a:t>
            </a:fld>
            <a:endParaRPr lang="en-US" altLang="es-CO"/>
          </a:p>
        </p:txBody>
      </p:sp>
      <p:sp>
        <p:nvSpPr>
          <p:cNvPr id="21509" name="Rectangle 2"/>
          <p:cNvSpPr>
            <a:spLocks noGrp="1" noRot="1" noChangeAspect="1" noChangeArrowheads="1" noTextEdit="1"/>
          </p:cNvSpPr>
          <p:nvPr>
            <p:ph type="sldImg"/>
          </p:nvPr>
        </p:nvSpPr>
        <p:spPr>
          <a:ln/>
        </p:spPr>
      </p:sp>
      <p:sp>
        <p:nvSpPr>
          <p:cNvPr id="21510" name="Rectangle 3"/>
          <p:cNvSpPr>
            <a:spLocks noGrp="1" noChangeArrowheads="1"/>
          </p:cNvSpPr>
          <p:nvPr>
            <p:ph type="body" idx="1"/>
          </p:nvPr>
        </p:nvSpPr>
        <p:spPr>
          <a:noFill/>
          <a:ln/>
        </p:spPr>
        <p:txBody>
          <a:bodyPr/>
          <a:lstStyle/>
          <a:p>
            <a:pPr eaLnBrk="1" hangingPunct="1"/>
            <a:r>
              <a:rPr lang="en-US" altLang="es-CO" i="1" smtClean="0">
                <a:latin typeface="Arial" pitchFamily="34" charset="0"/>
              </a:rPr>
              <a:t>The photos are of a tick, mosquito bites, a cockroach nymph, a bat bug, and a spider beetle a few of the insects that have been found in the homes of people who thought they had bed bugs. Proper identification can save time, anxiety, and money. The only way to confirm bed bugs is to find live bed bugs, collect a few, and have a professional identify them.</a:t>
            </a:r>
          </a:p>
        </p:txBody>
      </p:sp>
    </p:spTree>
    <p:extLst>
      <p:ext uri="{BB962C8B-B14F-4D97-AF65-F5344CB8AC3E}">
        <p14:creationId xmlns:p14="http://schemas.microsoft.com/office/powerpoint/2010/main" val="243533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2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6F44B6F-1209-4169-A735-2EDC1D3328DE}" type="datetime1">
              <a:rPr lang="en-US" altLang="es-CO"/>
              <a:pPr>
                <a:defRPr/>
              </a:pPr>
              <a:t>4/19/16</a:t>
            </a:fld>
            <a:endParaRPr lang="en-US" alt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ED5C1E-96F3-4616-B994-F70E8CD5003C}" type="slidenum">
              <a:rPr lang="en-US" altLang="es-CO"/>
              <a:pPr/>
              <a:t>‹#›</a:t>
            </a:fld>
            <a:endParaRPr lang="en-US" alt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5FB9B16-FB00-4A3E-838D-D200FFF35BA0}" type="datetime1">
              <a:rPr lang="en-US" altLang="es-CO"/>
              <a:pPr>
                <a:defRPr/>
              </a:pPr>
              <a:t>4/19/16</a:t>
            </a:fld>
            <a:endParaRPr lang="en-US" alt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6B825AC-2AE6-480B-BF3B-32DC39B84C25}" type="slidenum">
              <a:rPr lang="en-US" altLang="es-CO"/>
              <a:pPr/>
              <a:t>‹#›</a:t>
            </a:fld>
            <a:endParaRPr lang="en-US" alt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9D1F3A-1738-4DDB-819F-071F58D12526}" type="datetime1">
              <a:rPr lang="en-US" altLang="es-CO"/>
              <a:pPr>
                <a:defRPr/>
              </a:pPr>
              <a:t>4/19/16</a:t>
            </a:fld>
            <a:endParaRPr lang="en-US" alt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05FEF88-EC0B-40AF-90B2-A3F46FE50812}" type="slidenum">
              <a:rPr lang="en-US" altLang="es-CO"/>
              <a:pPr/>
              <a:t>‹#›</a:t>
            </a:fld>
            <a:endParaRPr lang="en-US" alt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FEECD04-716D-476D-9CC4-E284848DF9CD}" type="datetime1">
              <a:rPr lang="en-US" altLang="es-CO"/>
              <a:pPr>
                <a:defRPr/>
              </a:pPr>
              <a:t>4/19/16</a:t>
            </a:fld>
            <a:endParaRPr lang="en-US" alt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A9A582-D7EF-42AA-BEAF-7ABA3EEDF404}" type="slidenum">
              <a:rPr lang="en-US" altLang="es-CO"/>
              <a:pPr/>
              <a:t>‹#›</a:t>
            </a:fld>
            <a:endParaRPr lang="en-US" alt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AFC24E6-231D-4F45-9BC1-8B8F9649F5A0}" type="datetime1">
              <a:rPr lang="en-US" altLang="es-CO"/>
              <a:pPr>
                <a:defRPr/>
              </a:pPr>
              <a:t>4/19/16</a:t>
            </a:fld>
            <a:endParaRPr lang="en-US" alt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75FA33-B219-4CC6-A2C7-B6E8B7B0CEDD}" type="slidenum">
              <a:rPr lang="en-US" altLang="es-CO"/>
              <a:pPr/>
              <a:t>‹#›</a:t>
            </a:fld>
            <a:endParaRPr lang="en-US" alt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D02C944-C71F-4CDD-AA29-2660CF9A258F}" type="datetime1">
              <a:rPr lang="en-US" altLang="es-CO"/>
              <a:pPr>
                <a:defRPr/>
              </a:pPr>
              <a:t>4/19/16</a:t>
            </a:fld>
            <a:endParaRPr lang="en-US" altLang="es-CO"/>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E5BFD0-4F42-402D-83D6-DF44851D4818}" type="slidenum">
              <a:rPr lang="en-US" altLang="es-CO"/>
              <a:pPr/>
              <a:t>‹#›</a:t>
            </a:fld>
            <a:endParaRPr lang="en-US" alt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0847E67-EB9D-4F29-9AA0-640DA9A13245}" type="datetime1">
              <a:rPr lang="en-US" altLang="es-CO"/>
              <a:pPr>
                <a:defRPr/>
              </a:pPr>
              <a:t>4/19/16</a:t>
            </a:fld>
            <a:endParaRPr lang="en-US" altLang="es-CO"/>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A099182-8137-4DDA-B970-0542598C7C42}" type="slidenum">
              <a:rPr lang="en-US" altLang="es-CO"/>
              <a:pPr/>
              <a:t>‹#›</a:t>
            </a:fld>
            <a:endParaRPr lang="en-US" alt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5FAF344-BD1C-4EA9-B42B-E2DFEF04427C}" type="datetime1">
              <a:rPr lang="en-US" altLang="es-CO"/>
              <a:pPr>
                <a:defRPr/>
              </a:pPr>
              <a:t>4/19/16</a:t>
            </a:fld>
            <a:endParaRPr lang="en-US" altLang="es-CO"/>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4597255-47E6-4E5C-A2C9-691641449E7D}" type="slidenum">
              <a:rPr lang="en-US" altLang="es-CO"/>
              <a:pPr/>
              <a:t>‹#›</a:t>
            </a:fld>
            <a:endParaRPr lang="en-US" alt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925B77-28BE-4863-BCF8-C6145B607A0F}" type="datetime1">
              <a:rPr lang="en-US" altLang="es-CO"/>
              <a:pPr>
                <a:defRPr/>
              </a:pPr>
              <a:t>4/19/16</a:t>
            </a:fld>
            <a:endParaRPr lang="en-US" altLang="es-CO"/>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E6E81A5-4897-4F3A-A464-2C2B0BA25C69}" type="slidenum">
              <a:rPr lang="en-US" altLang="es-CO"/>
              <a:pPr/>
              <a:t>‹#›</a:t>
            </a:fld>
            <a:endParaRPr lang="en-US" alt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98A9E93-4BD9-42C4-828A-8D6274861B20}" type="datetime1">
              <a:rPr lang="en-US" altLang="es-CO"/>
              <a:pPr>
                <a:defRPr/>
              </a:pPr>
              <a:t>4/19/16</a:t>
            </a:fld>
            <a:endParaRPr lang="en-US" altLang="es-CO"/>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4669896-CA0B-46E7-916B-9E658EC52D09}" type="slidenum">
              <a:rPr lang="en-US" altLang="es-CO"/>
              <a:pPr/>
              <a:t>‹#›</a:t>
            </a:fld>
            <a:endParaRPr lang="en-US" alt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8C03C3F-F48E-4B38-80E3-493F56A80637}" type="datetime1">
              <a:rPr lang="en-US" altLang="es-CO"/>
              <a:pPr>
                <a:defRPr/>
              </a:pPr>
              <a:t>4/19/16</a:t>
            </a:fld>
            <a:endParaRPr lang="en-US" altLang="es-CO"/>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3F8B6EA-3725-4848-9EDC-1B1C7216964B}" type="slidenum">
              <a:rPr lang="en-US" altLang="es-CO"/>
              <a:pPr/>
              <a:t>‹#›</a:t>
            </a:fld>
            <a:endParaRPr lang="en-US" altLang="es-CO"/>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anose="020B0604020202020204" pitchFamily="34" charset="0"/>
                <a:ea typeface="Osaka" charset="-128"/>
              </a:defRPr>
            </a:lvl1pPr>
          </a:lstStyle>
          <a:p>
            <a:pPr>
              <a:defRPr/>
            </a:pPr>
            <a:fld id="{DBD7BE94-062F-4BA3-8158-EB0856456DDE}" type="datetime1">
              <a:rPr lang="en-US" altLang="es-CO"/>
              <a:pPr>
                <a:defRPr/>
              </a:pPr>
              <a:t>4/19/16</a:t>
            </a:fld>
            <a:endParaRPr lang="en-US" altLang="es-CO"/>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7391400" y="64008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128"/>
              </a:defRPr>
            </a:lvl1pPr>
          </a:lstStyle>
          <a:p>
            <a:fld id="{D3DF0DE4-EB25-4346-B348-3841C6E2B9CB}" type="slidenum">
              <a:rPr lang="en-US" altLang="es-CO"/>
              <a:pPr/>
              <a:t>‹#›</a:t>
            </a:fld>
            <a:endParaRPr lang="en-US" altLang="es-CO"/>
          </a:p>
        </p:txBody>
      </p:sp>
      <p:pic>
        <p:nvPicPr>
          <p:cNvPr id="1029" name="Picture 8" descr="banner2"/>
          <p:cNvPicPr>
            <a:picLocks noChangeAspect="1" noChangeArrowheads="1"/>
          </p:cNvPicPr>
          <p:nvPr userDrawn="1"/>
        </p:nvPicPr>
        <p:blipFill>
          <a:blip r:embed="rId13"/>
          <a:srcRect/>
          <a:stretch>
            <a:fillRect/>
          </a:stretch>
        </p:blipFill>
        <p:spPr bwMode="auto">
          <a:xfrm>
            <a:off x="0" y="0"/>
            <a:ext cx="9144000" cy="1590675"/>
          </a:xfrm>
          <a:prstGeom prst="rect">
            <a:avLst/>
          </a:prstGeom>
          <a:noFill/>
          <a:ln w="9525">
            <a:noFill/>
            <a:miter lim="800000"/>
            <a:headEnd/>
            <a:tailEnd/>
          </a:ln>
        </p:spPr>
      </p:pic>
      <p:sp>
        <p:nvSpPr>
          <p:cNvPr id="1030" name="Rectangle 2"/>
          <p:cNvSpPr>
            <a:spLocks noGrp="1" noChangeArrowheads="1"/>
          </p:cNvSpPr>
          <p:nvPr>
            <p:ph type="title"/>
          </p:nvPr>
        </p:nvSpPr>
        <p:spPr bwMode="auto">
          <a:xfrm>
            <a:off x="685800" y="3048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s-CO" smtClean="0"/>
              <a:t>Click to edit Master title style</a:t>
            </a:r>
          </a:p>
        </p:txBody>
      </p:sp>
      <p:sp>
        <p:nvSpPr>
          <p:cNvPr id="1031"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s-CO" smtClean="0"/>
              <a:t>Click to edit Master text styles</a:t>
            </a:r>
          </a:p>
          <a:p>
            <a:pPr lvl="1"/>
            <a:r>
              <a:rPr lang="en-US" altLang="es-CO" smtClean="0"/>
              <a:t>Second level</a:t>
            </a:r>
          </a:p>
          <a:p>
            <a:pPr lvl="2"/>
            <a:r>
              <a:rPr lang="en-US" altLang="es-CO" smtClean="0"/>
              <a:t>Third level</a:t>
            </a:r>
          </a:p>
          <a:p>
            <a:pPr lvl="3"/>
            <a:r>
              <a:rPr lang="en-US" altLang="es-CO" smtClean="0"/>
              <a:t>Fourth level</a:t>
            </a:r>
          </a:p>
          <a:p>
            <a:pPr lvl="4"/>
            <a:r>
              <a:rPr lang="en-US" altLang="es-CO" smtClean="0"/>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0" fontAlgn="base" hangingPunct="0">
        <a:spcBef>
          <a:spcPct val="0"/>
        </a:spcBef>
        <a:spcAft>
          <a:spcPct val="0"/>
        </a:spcAft>
        <a:defRPr sz="4000" b="1">
          <a:solidFill>
            <a:srgbClr val="800000"/>
          </a:solidFill>
          <a:latin typeface="+mj-lt"/>
          <a:ea typeface="+mj-ea"/>
          <a:cs typeface="+mj-cs"/>
        </a:defRPr>
      </a:lvl1pPr>
      <a:lvl2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2pPr>
      <a:lvl3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3pPr>
      <a:lvl4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4pPr>
      <a:lvl5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lnSpc>
          <a:spcPct val="90000"/>
        </a:lnSpc>
        <a:spcBef>
          <a:spcPct val="30000"/>
        </a:spcBef>
        <a:spcAft>
          <a:spcPct val="0"/>
        </a:spcAft>
        <a:buSzPct val="80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085850" indent="-228600" algn="l" rtl="0" eaLnBrk="0" fontAlgn="base" hangingPunct="0">
        <a:spcBef>
          <a:spcPct val="20000"/>
        </a:spcBef>
        <a:spcAft>
          <a:spcPct val="0"/>
        </a:spcAft>
        <a:buChar char="•"/>
        <a:defRPr sz="2400">
          <a:solidFill>
            <a:schemeClr val="tx1"/>
          </a:solidFill>
          <a:latin typeface="+mn-lt"/>
          <a:ea typeface="+mn-ea"/>
          <a:cs typeface="+mn-cs"/>
        </a:defRPr>
      </a:lvl3pPr>
      <a:lvl4pPr marL="1428750" indent="-228600" algn="l" rtl="0" eaLnBrk="0" fontAlgn="base" hangingPunct="0">
        <a:spcBef>
          <a:spcPct val="20000"/>
        </a:spcBef>
        <a:spcAft>
          <a:spcPct val="0"/>
        </a:spcAft>
        <a:buChar char="–"/>
        <a:defRPr sz="2000">
          <a:solidFill>
            <a:schemeClr val="tx1"/>
          </a:solidFill>
          <a:latin typeface="+mn-lt"/>
          <a:ea typeface="+mn-ea"/>
          <a:cs typeface="+mn-cs"/>
        </a:defRPr>
      </a:lvl4pPr>
      <a:lvl5pPr marL="177165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p:spPr>
        <p:txBody>
          <a:bodyPr/>
          <a:lstStyle/>
          <a:p>
            <a:fld id="{5CDCE6BA-7545-41BB-8B3B-6DF8CCD30F54}" type="slidenum">
              <a:rPr lang="en-US" altLang="es-CO"/>
              <a:pPr/>
              <a:t>1</a:t>
            </a:fld>
            <a:endParaRPr lang="en-US" altLang="es-CO"/>
          </a:p>
        </p:txBody>
      </p:sp>
      <p:sp>
        <p:nvSpPr>
          <p:cNvPr id="4099" name="Rectangle 2"/>
          <p:cNvSpPr>
            <a:spLocks noGrp="1" noChangeArrowheads="1"/>
          </p:cNvSpPr>
          <p:nvPr>
            <p:ph type="ctrTitle"/>
          </p:nvPr>
        </p:nvSpPr>
        <p:spPr>
          <a:xfrm>
            <a:off x="685800" y="228600"/>
            <a:ext cx="7772400" cy="1143000"/>
          </a:xfrm>
        </p:spPr>
        <p:txBody>
          <a:bodyPr/>
          <a:lstStyle/>
          <a:p>
            <a:pPr algn="ctr"/>
            <a:r>
              <a:rPr lang="es-CO" altLang="es-CO" smtClean="0"/>
              <a:t>Chinches de Cama</a:t>
            </a:r>
          </a:p>
        </p:txBody>
      </p:sp>
      <p:sp>
        <p:nvSpPr>
          <p:cNvPr id="4100" name="TextBox 1"/>
          <p:cNvSpPr txBox="1">
            <a:spLocks noChangeArrowheads="1"/>
          </p:cNvSpPr>
          <p:nvPr/>
        </p:nvSpPr>
        <p:spPr bwMode="auto">
          <a:xfrm>
            <a:off x="1331913" y="2219325"/>
            <a:ext cx="6480175" cy="3970338"/>
          </a:xfrm>
          <a:prstGeom prst="rect">
            <a:avLst/>
          </a:prstGeom>
          <a:noFill/>
          <a:ln w="9525">
            <a:noFill/>
            <a:miter lim="800000"/>
            <a:headEnd/>
            <a:tailEnd/>
          </a:ln>
        </p:spPr>
        <p:txBody>
          <a:bodyPr>
            <a:spAutoFit/>
          </a:bodyPr>
          <a:lstStyle/>
          <a:p>
            <a:pPr eaLnBrk="1" hangingPunct="1"/>
            <a:r>
              <a:rPr lang="es-CO" altLang="es-CO" sz="1400"/>
              <a:t>Este programa de capacitación IPM (Manejo Integrado de Plagas) fue desarrollado por un consorcio que incluye al Instituto Nacional de Alimentación y Agricultura del Departamento de Agricultura de Estados Unidos, el Departamento de Vivienda y Desarrollo Urbano de Estados Unidos, la Agencia de Protección Ambiental de Estados Unidos, los Centros para el Control y Prevención de Enfermedades, el Programa IPM de Pennsylvania, la Asociación Nacional para el Manejo de Plagas, el Centro Nacional para la Vivienda Saludable y los Centros regionales de IPM.</a:t>
            </a:r>
          </a:p>
          <a:p>
            <a:pPr eaLnBrk="1" hangingPunct="1"/>
            <a:endParaRPr lang="es-CO" altLang="es-CO" sz="1400"/>
          </a:p>
          <a:p>
            <a:pPr eaLnBrk="1" hangingPunct="1"/>
            <a:r>
              <a:rPr lang="es-CO" altLang="es-CO" sz="1400"/>
              <a:t>Financiación por la EPA, HUD, los CDC y el USDA-NIFA.</a:t>
            </a:r>
          </a:p>
          <a:p>
            <a:pPr eaLnBrk="1" hangingPunct="1"/>
            <a:endParaRPr lang="es-CO" altLang="es-CO" sz="1400"/>
          </a:p>
          <a:p>
            <a:pPr eaLnBrk="1" hangingPunct="1"/>
            <a:r>
              <a:rPr lang="es-CO" altLang="es-CO" sz="1400"/>
              <a:t>Los materiales presentados a continuación están basados en investigaciones y un enfoque equilibrado y objetivo sobre el manejo de plagas en viviendas asequibles y están destinados a ser utilizados en su totalidad. No se recomienda cualquier uso no objetivo o parcial de los materiales. Los productos, proveedores, o servicios comerciales mencionados o ilustrados en las capacitaciones o presentaciones son sólo para fines ilustrativos sin pretender su endoso.</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p>
            <a:fld id="{CA168736-9BBE-482F-B96C-0924780CE4D4}" type="slidenum">
              <a:rPr lang="en-US" altLang="es-CO"/>
              <a:pPr/>
              <a:t>10</a:t>
            </a:fld>
            <a:endParaRPr lang="en-US" altLang="es-CO"/>
          </a:p>
        </p:txBody>
      </p:sp>
      <p:pic>
        <p:nvPicPr>
          <p:cNvPr id="22531" name="Picture 2" descr="IMG_1128"/>
          <p:cNvPicPr>
            <a:picLocks noChangeAspect="1" noChangeArrowheads="1"/>
          </p:cNvPicPr>
          <p:nvPr/>
        </p:nvPicPr>
        <p:blipFill>
          <a:blip r:embed="rId3"/>
          <a:srcRect l="1599"/>
          <a:stretch>
            <a:fillRect/>
          </a:stretch>
        </p:blipFill>
        <p:spPr bwMode="auto">
          <a:xfrm>
            <a:off x="4191000" y="2220913"/>
            <a:ext cx="4613275" cy="3124200"/>
          </a:xfrm>
          <a:prstGeom prst="rect">
            <a:avLst/>
          </a:prstGeom>
          <a:noFill/>
          <a:ln w="9525">
            <a:solidFill>
              <a:schemeClr val="tx1"/>
            </a:solidFill>
            <a:miter lim="800000"/>
            <a:headEnd/>
            <a:tailEnd/>
          </a:ln>
          <a:effectLst>
            <a:outerShdw dist="53882" dir="2700000" algn="ctr" rotWithShape="0">
              <a:srgbClr val="333333"/>
            </a:outerShdw>
          </a:effectLst>
        </p:spPr>
      </p:pic>
      <p:sp>
        <p:nvSpPr>
          <p:cNvPr id="22532" name="Rectangle 3"/>
          <p:cNvSpPr>
            <a:spLocks noGrp="1" noChangeArrowheads="1"/>
          </p:cNvSpPr>
          <p:nvPr>
            <p:ph type="title"/>
          </p:nvPr>
        </p:nvSpPr>
        <p:spPr/>
        <p:txBody>
          <a:bodyPr/>
          <a:lstStyle/>
          <a:p>
            <a:r>
              <a:rPr lang="es-CO" altLang="es-CO" smtClean="0"/>
              <a:t>Signos de chinches de cama</a:t>
            </a:r>
          </a:p>
        </p:txBody>
      </p:sp>
      <p:sp>
        <p:nvSpPr>
          <p:cNvPr id="22533" name="Rectangle 4"/>
          <p:cNvSpPr>
            <a:spLocks noGrp="1" noChangeArrowheads="1"/>
          </p:cNvSpPr>
          <p:nvPr>
            <p:ph type="body" idx="1"/>
          </p:nvPr>
        </p:nvSpPr>
        <p:spPr>
          <a:xfrm>
            <a:off x="533400" y="2449513"/>
            <a:ext cx="3505200" cy="2895600"/>
          </a:xfrm>
        </p:spPr>
        <p:txBody>
          <a:bodyPr/>
          <a:lstStyle/>
          <a:p>
            <a:r>
              <a:rPr lang="es-CO" altLang="es-CO" sz="2800" smtClean="0"/>
              <a:t>Picaduras</a:t>
            </a:r>
          </a:p>
          <a:p>
            <a:r>
              <a:rPr lang="es-CO" altLang="es-CO" sz="2800" smtClean="0"/>
              <a:t>Manchas fecales</a:t>
            </a:r>
          </a:p>
          <a:p>
            <a:r>
              <a:rPr lang="es-CO" altLang="es-CO" sz="2800" smtClean="0"/>
              <a:t>Mudas de piel</a:t>
            </a:r>
          </a:p>
          <a:p>
            <a:r>
              <a:rPr lang="es-CO" altLang="es-CO" sz="2800" smtClean="0"/>
              <a:t>Chinches muertos</a:t>
            </a:r>
          </a:p>
          <a:p>
            <a:r>
              <a:rPr lang="es-CO" altLang="es-CO" sz="2800" smtClean="0"/>
              <a:t>Chinches vivos</a:t>
            </a:r>
          </a:p>
          <a:p>
            <a:endParaRPr lang="es-CO" altLang="es-CO" sz="2800" smtClean="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p>
            <a:fld id="{56FFCFFE-C322-4EFE-95A8-81DC5EA4C866}" type="slidenum">
              <a:rPr lang="en-US" altLang="es-CO"/>
              <a:pPr/>
              <a:t>11</a:t>
            </a:fld>
            <a:endParaRPr lang="en-US" altLang="es-CO"/>
          </a:p>
        </p:txBody>
      </p:sp>
      <p:pic>
        <p:nvPicPr>
          <p:cNvPr id="24579" name="Picture 2" descr="DSCN3835"/>
          <p:cNvPicPr>
            <a:picLocks noChangeAspect="1" noChangeArrowheads="1"/>
          </p:cNvPicPr>
          <p:nvPr/>
        </p:nvPicPr>
        <p:blipFill>
          <a:blip r:embed="rId3"/>
          <a:srcRect l="1985" t="2647"/>
          <a:stretch>
            <a:fillRect/>
          </a:stretch>
        </p:blipFill>
        <p:spPr bwMode="auto">
          <a:xfrm>
            <a:off x="884238" y="3838575"/>
            <a:ext cx="3657600" cy="2724150"/>
          </a:xfrm>
          <a:prstGeom prst="rect">
            <a:avLst/>
          </a:prstGeom>
          <a:noFill/>
          <a:ln w="6350">
            <a:solidFill>
              <a:schemeClr val="tx1"/>
            </a:solidFill>
            <a:miter lim="800000"/>
            <a:headEnd/>
            <a:tailEnd/>
          </a:ln>
          <a:effectLst>
            <a:outerShdw dist="53882" dir="2700000" algn="ctr" rotWithShape="0">
              <a:srgbClr val="333333"/>
            </a:outerShdw>
          </a:effectLst>
        </p:spPr>
      </p:pic>
      <p:pic>
        <p:nvPicPr>
          <p:cNvPr id="24580" name="Picture 3" descr="bed but bite 2"/>
          <p:cNvPicPr>
            <a:picLocks noChangeAspect="1" noChangeArrowheads="1"/>
          </p:cNvPicPr>
          <p:nvPr/>
        </p:nvPicPr>
        <p:blipFill>
          <a:blip r:embed="rId4"/>
          <a:srcRect/>
          <a:stretch>
            <a:fillRect/>
          </a:stretch>
        </p:blipFill>
        <p:spPr bwMode="auto">
          <a:xfrm>
            <a:off x="4813300" y="3829050"/>
            <a:ext cx="3675063" cy="2754313"/>
          </a:xfrm>
          <a:prstGeom prst="rect">
            <a:avLst/>
          </a:prstGeom>
          <a:noFill/>
          <a:ln w="6350">
            <a:solidFill>
              <a:schemeClr val="tx1"/>
            </a:solidFill>
            <a:miter lim="800000"/>
            <a:headEnd/>
            <a:tailEnd/>
          </a:ln>
          <a:effectLst>
            <a:outerShdw dist="53882" dir="2700000" algn="ctr" rotWithShape="0">
              <a:srgbClr val="333333"/>
            </a:outerShdw>
          </a:effectLst>
        </p:spPr>
      </p:pic>
      <p:sp>
        <p:nvSpPr>
          <p:cNvPr id="24581" name="Rectangle 4"/>
          <p:cNvSpPr>
            <a:spLocks noGrp="1" noChangeArrowheads="1"/>
          </p:cNvSpPr>
          <p:nvPr>
            <p:ph type="title"/>
          </p:nvPr>
        </p:nvSpPr>
        <p:spPr/>
        <p:txBody>
          <a:bodyPr/>
          <a:lstStyle/>
          <a:p>
            <a:r>
              <a:rPr lang="es-CO" altLang="es-CO" smtClean="0"/>
              <a:t>Picaduras</a:t>
            </a:r>
          </a:p>
        </p:txBody>
      </p:sp>
      <p:sp>
        <p:nvSpPr>
          <p:cNvPr id="24582" name="Rectangle 5"/>
          <p:cNvSpPr>
            <a:spLocks noGrp="1" noChangeArrowheads="1"/>
          </p:cNvSpPr>
          <p:nvPr>
            <p:ph type="body" idx="1"/>
          </p:nvPr>
        </p:nvSpPr>
        <p:spPr>
          <a:xfrm>
            <a:off x="685800" y="1898650"/>
            <a:ext cx="7924800" cy="1835150"/>
          </a:xfrm>
        </p:spPr>
        <p:txBody>
          <a:bodyPr/>
          <a:lstStyle/>
          <a:p>
            <a:r>
              <a:rPr lang="es-CO" sz="2800" smtClean="0"/>
              <a:t>Chinches de cama no pueden ser confirmados por la picadura sola</a:t>
            </a:r>
            <a:r>
              <a:rPr lang="es-CO" altLang="es-CO" sz="2800" smtClean="0"/>
              <a:t>—las picaduras no se ven o tienen reacción en todas las personas</a:t>
            </a:r>
          </a:p>
          <a:p>
            <a:r>
              <a:rPr lang="es-CO" altLang="es-CO" sz="2800" smtClean="0"/>
              <a:t>Se deben encontrar chinches de cama vivos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8"/>
          <p:cNvSpPr>
            <a:spLocks noGrp="1" noChangeArrowheads="1"/>
          </p:cNvSpPr>
          <p:nvPr>
            <p:ph type="body" idx="1"/>
          </p:nvPr>
        </p:nvSpPr>
        <p:spPr>
          <a:xfrm>
            <a:off x="487363" y="1978025"/>
            <a:ext cx="8062912" cy="4432300"/>
          </a:xfrm>
        </p:spPr>
        <p:txBody>
          <a:bodyPr/>
          <a:lstStyle/>
          <a:p>
            <a:pPr>
              <a:defRPr/>
            </a:pPr>
            <a:r>
              <a:rPr lang="es-CO" altLang="es-CO" sz="2600" dirty="0" smtClean="0"/>
              <a:t>Manchas fecales son las heces (excremento) de los chinches</a:t>
            </a:r>
          </a:p>
          <a:p>
            <a:pPr>
              <a:defRPr/>
            </a:pPr>
            <a:r>
              <a:rPr lang="es-CO" altLang="es-CO" sz="2600" dirty="0" smtClean="0">
                <a:ea typeface="ＭＳ Ｐゴシック" panose="020B0600070205080204" pitchFamily="34" charset="-128"/>
              </a:rPr>
              <a:t>Son diferentes al excremento de cucaracha (</a:t>
            </a:r>
            <a:r>
              <a:rPr lang="es-CO" altLang="es-CO" sz="2600" i="1" dirty="0" err="1" smtClean="0">
                <a:ea typeface="ＭＳ Ｐゴシック" panose="020B0600070205080204" pitchFamily="34" charset="-128"/>
              </a:rPr>
              <a:t>frass</a:t>
            </a:r>
            <a:r>
              <a:rPr lang="es-CO" altLang="es-CO" sz="2600" dirty="0" smtClean="0">
                <a:ea typeface="ＭＳ Ｐゴシック" panose="020B0600070205080204" pitchFamily="34" charset="-128"/>
              </a:rPr>
              <a:t>), el cual es arenoso—las manchas fecales son lisas</a:t>
            </a:r>
          </a:p>
          <a:p>
            <a:pPr>
              <a:defRPr/>
            </a:pPr>
            <a:r>
              <a:rPr lang="es-CO" sz="2600" dirty="0" smtClean="0"/>
              <a:t>Una infestación de chinches </a:t>
            </a:r>
          </a:p>
          <a:p>
            <a:pPr marL="347663" indent="0">
              <a:spcBef>
                <a:spcPts val="0"/>
              </a:spcBef>
              <a:buFontTx/>
              <a:buNone/>
              <a:tabLst>
                <a:tab pos="347663" algn="l"/>
              </a:tabLst>
              <a:defRPr/>
            </a:pPr>
            <a:r>
              <a:rPr lang="es-CO" sz="2600" dirty="0" smtClean="0"/>
              <a:t>de cama no puede </a:t>
            </a:r>
          </a:p>
          <a:p>
            <a:pPr marL="347663" indent="0">
              <a:spcBef>
                <a:spcPts val="0"/>
              </a:spcBef>
              <a:buFontTx/>
              <a:buNone/>
              <a:tabLst>
                <a:tab pos="347663" algn="l"/>
              </a:tabLst>
              <a:defRPr/>
            </a:pPr>
            <a:r>
              <a:rPr lang="es-CO" sz="2600" dirty="0" smtClean="0"/>
              <a:t>confirmarse por manchas </a:t>
            </a:r>
          </a:p>
          <a:p>
            <a:pPr marL="347663" indent="0">
              <a:spcBef>
                <a:spcPts val="0"/>
              </a:spcBef>
              <a:buFontTx/>
              <a:buNone/>
              <a:defRPr/>
            </a:pPr>
            <a:r>
              <a:rPr lang="es-CO" sz="2600" dirty="0" smtClean="0"/>
              <a:t>fecales solamente</a:t>
            </a:r>
          </a:p>
          <a:p>
            <a:pPr>
              <a:defRPr/>
            </a:pPr>
            <a:r>
              <a:rPr lang="es-CO" altLang="es-CO" sz="2600" dirty="0" smtClean="0"/>
              <a:t>Deben encontrarse </a:t>
            </a:r>
          </a:p>
          <a:p>
            <a:pPr marL="347663" indent="0">
              <a:spcBef>
                <a:spcPts val="0"/>
              </a:spcBef>
              <a:buFontTx/>
              <a:buNone/>
              <a:defRPr/>
            </a:pPr>
            <a:r>
              <a:rPr lang="es-CO" altLang="es-CO" sz="2600" dirty="0" smtClean="0"/>
              <a:t>chinches de cama vivos</a:t>
            </a:r>
          </a:p>
        </p:txBody>
      </p:sp>
      <p:sp>
        <p:nvSpPr>
          <p:cNvPr id="26627" name="Rectangle 6"/>
          <p:cNvSpPr>
            <a:spLocks noGrp="1" noChangeArrowheads="1"/>
          </p:cNvSpPr>
          <p:nvPr>
            <p:ph type="sldNum" sz="quarter" idx="12"/>
          </p:nvPr>
        </p:nvSpPr>
        <p:spPr>
          <a:noFill/>
        </p:spPr>
        <p:txBody>
          <a:bodyPr/>
          <a:lstStyle/>
          <a:p>
            <a:fld id="{8DF18FE9-CD31-468B-BE52-90F6E6FC2740}" type="slidenum">
              <a:rPr lang="en-US" altLang="es-CO"/>
              <a:pPr/>
              <a:t>12</a:t>
            </a:fld>
            <a:endParaRPr lang="en-US" altLang="es-CO"/>
          </a:p>
        </p:txBody>
      </p:sp>
      <p:pic>
        <p:nvPicPr>
          <p:cNvPr id="26628" name="Picture 3" descr="IMG_1459"/>
          <p:cNvPicPr>
            <a:picLocks noChangeAspect="1" noChangeArrowheads="1"/>
          </p:cNvPicPr>
          <p:nvPr/>
        </p:nvPicPr>
        <p:blipFill>
          <a:blip r:embed="rId3"/>
          <a:srcRect/>
          <a:stretch>
            <a:fillRect/>
          </a:stretch>
        </p:blipFill>
        <p:spPr bwMode="auto">
          <a:xfrm>
            <a:off x="5448300" y="3865563"/>
            <a:ext cx="3276600" cy="2184400"/>
          </a:xfrm>
          <a:prstGeom prst="rect">
            <a:avLst/>
          </a:prstGeom>
          <a:noFill/>
          <a:ln w="9525">
            <a:solidFill>
              <a:schemeClr val="tx1"/>
            </a:solidFill>
            <a:miter lim="800000"/>
            <a:headEnd/>
            <a:tailEnd/>
          </a:ln>
          <a:effectLst>
            <a:outerShdw dist="53882" dir="2700000" algn="ctr" rotWithShape="0">
              <a:srgbClr val="333333"/>
            </a:outerShdw>
          </a:effectLst>
        </p:spPr>
      </p:pic>
      <p:sp>
        <p:nvSpPr>
          <p:cNvPr id="26629" name="Text Box 6"/>
          <p:cNvSpPr txBox="1">
            <a:spLocks noChangeArrowheads="1"/>
          </p:cNvSpPr>
          <p:nvPr/>
        </p:nvSpPr>
        <p:spPr bwMode="auto">
          <a:xfrm>
            <a:off x="5513388" y="6154738"/>
            <a:ext cx="3124200" cy="431800"/>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Una mala infestación</a:t>
            </a:r>
          </a:p>
        </p:txBody>
      </p:sp>
      <p:sp>
        <p:nvSpPr>
          <p:cNvPr id="26630" name="Rectangle 7"/>
          <p:cNvSpPr>
            <a:spLocks noGrp="1" noChangeArrowheads="1"/>
          </p:cNvSpPr>
          <p:nvPr>
            <p:ph type="title"/>
          </p:nvPr>
        </p:nvSpPr>
        <p:spPr/>
        <p:txBody>
          <a:bodyPr/>
          <a:lstStyle/>
          <a:p>
            <a:r>
              <a:rPr lang="es-CO" altLang="es-CO" smtClean="0"/>
              <a:t>Manchas fecales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p>
            <a:fld id="{61852DAB-79CE-4B0A-A137-AE476BB17E55}" type="slidenum">
              <a:rPr lang="en-US" altLang="es-CO"/>
              <a:pPr/>
              <a:t>13</a:t>
            </a:fld>
            <a:endParaRPr lang="en-US" altLang="es-CO"/>
          </a:p>
        </p:txBody>
      </p:sp>
      <p:pic>
        <p:nvPicPr>
          <p:cNvPr id="28675" name="Picture 2" descr="IMG_1461"/>
          <p:cNvPicPr>
            <a:picLocks noChangeAspect="1" noChangeArrowheads="1"/>
          </p:cNvPicPr>
          <p:nvPr/>
        </p:nvPicPr>
        <p:blipFill>
          <a:blip r:embed="rId3"/>
          <a:srcRect r="5000"/>
          <a:stretch>
            <a:fillRect/>
          </a:stretch>
        </p:blipFill>
        <p:spPr bwMode="auto">
          <a:xfrm>
            <a:off x="2819400" y="1957388"/>
            <a:ext cx="5791200" cy="4062412"/>
          </a:xfrm>
          <a:prstGeom prst="rect">
            <a:avLst/>
          </a:prstGeom>
          <a:noFill/>
          <a:ln w="6350">
            <a:solidFill>
              <a:schemeClr val="tx1"/>
            </a:solidFill>
            <a:miter lim="800000"/>
            <a:headEnd/>
            <a:tailEnd/>
          </a:ln>
          <a:effectLst>
            <a:outerShdw dist="53882" dir="2700000" algn="ctr" rotWithShape="0">
              <a:srgbClr val="333333"/>
            </a:outerShdw>
          </a:effectLst>
        </p:spPr>
      </p:pic>
      <p:sp>
        <p:nvSpPr>
          <p:cNvPr id="28676" name="Text Box 3"/>
          <p:cNvSpPr txBox="1">
            <a:spLocks noChangeArrowheads="1"/>
          </p:cNvSpPr>
          <p:nvPr/>
        </p:nvSpPr>
        <p:spPr bwMode="auto">
          <a:xfrm>
            <a:off x="3032125" y="6099175"/>
            <a:ext cx="5562600" cy="708025"/>
          </a:xfrm>
          <a:prstGeom prst="rect">
            <a:avLst/>
          </a:prstGeom>
          <a:noFill/>
          <a:ln w="9525">
            <a:noFill/>
            <a:miter lim="800000"/>
            <a:headEnd/>
            <a:tailEnd/>
          </a:ln>
        </p:spPr>
        <p:txBody>
          <a:bodyPr>
            <a:spAutoFit/>
          </a:bodyPr>
          <a:lstStyle/>
          <a:p>
            <a:pPr eaLnBrk="1" hangingPunct="1">
              <a:lnSpc>
                <a:spcPts val="2400"/>
              </a:lnSpc>
              <a:spcBef>
                <a:spcPct val="50000"/>
              </a:spcBef>
            </a:pPr>
            <a:r>
              <a:rPr lang="es-CO" altLang="es-CO" sz="2200" b="1">
                <a:ea typeface="Osaka" charset="-128"/>
              </a:rPr>
              <a:t>Signos de chinches de cama en una costura de colchón</a:t>
            </a:r>
          </a:p>
        </p:txBody>
      </p:sp>
      <p:pic>
        <p:nvPicPr>
          <p:cNvPr id="28677" name="Picture 4" descr="cast-skin"/>
          <p:cNvPicPr>
            <a:picLocks noChangeAspect="1" noChangeArrowheads="1"/>
          </p:cNvPicPr>
          <p:nvPr/>
        </p:nvPicPr>
        <p:blipFill>
          <a:blip r:embed="rId4"/>
          <a:srcRect/>
          <a:stretch>
            <a:fillRect/>
          </a:stretch>
        </p:blipFill>
        <p:spPr bwMode="auto">
          <a:xfrm>
            <a:off x="304800" y="2286000"/>
            <a:ext cx="2259013" cy="2689225"/>
          </a:xfrm>
          <a:prstGeom prst="rect">
            <a:avLst/>
          </a:prstGeom>
          <a:noFill/>
          <a:ln w="9525">
            <a:noFill/>
            <a:miter lim="800000"/>
            <a:headEnd/>
            <a:tailEnd/>
          </a:ln>
        </p:spPr>
      </p:pic>
      <p:sp>
        <p:nvSpPr>
          <p:cNvPr id="28678" name="Oval 5"/>
          <p:cNvSpPr>
            <a:spLocks noChangeArrowheads="1"/>
          </p:cNvSpPr>
          <p:nvPr/>
        </p:nvSpPr>
        <p:spPr bwMode="auto">
          <a:xfrm>
            <a:off x="4648200" y="3962400"/>
            <a:ext cx="838200" cy="914400"/>
          </a:xfrm>
          <a:prstGeom prst="ellipse">
            <a:avLst/>
          </a:prstGeom>
          <a:noFill/>
          <a:ln w="28575">
            <a:solidFill>
              <a:srgbClr val="FF0000"/>
            </a:solidFill>
            <a:round/>
            <a:headEnd/>
            <a:tailEnd/>
          </a:ln>
        </p:spPr>
        <p:txBody>
          <a:bodyPr wrap="none" anchor="ctr"/>
          <a:lstStyle/>
          <a:p>
            <a:pPr eaLnBrk="1" hangingPunct="1"/>
            <a:endParaRPr lang="es-CO" altLang="es-CO" sz="1800">
              <a:ea typeface="Osaka" charset="-128"/>
            </a:endParaRPr>
          </a:p>
        </p:txBody>
      </p:sp>
      <p:sp>
        <p:nvSpPr>
          <p:cNvPr id="28679" name="Line 6"/>
          <p:cNvSpPr>
            <a:spLocks noChangeShapeType="1"/>
          </p:cNvSpPr>
          <p:nvPr/>
        </p:nvSpPr>
        <p:spPr bwMode="auto">
          <a:xfrm flipH="1" flipV="1">
            <a:off x="1981200" y="2133600"/>
            <a:ext cx="3048000" cy="1828800"/>
          </a:xfrm>
          <a:prstGeom prst="line">
            <a:avLst/>
          </a:prstGeom>
          <a:noFill/>
          <a:ln w="9525">
            <a:solidFill>
              <a:srgbClr val="FF0000"/>
            </a:solidFill>
            <a:round/>
            <a:headEnd/>
            <a:tailEnd/>
          </a:ln>
        </p:spPr>
        <p:txBody>
          <a:bodyPr wrap="none" anchor="ctr"/>
          <a:lstStyle/>
          <a:p>
            <a:endParaRPr lang="en-US"/>
          </a:p>
        </p:txBody>
      </p:sp>
      <p:sp>
        <p:nvSpPr>
          <p:cNvPr id="28680" name="Line 7"/>
          <p:cNvSpPr>
            <a:spLocks noChangeShapeType="1"/>
          </p:cNvSpPr>
          <p:nvPr/>
        </p:nvSpPr>
        <p:spPr bwMode="auto">
          <a:xfrm flipH="1">
            <a:off x="1600200" y="4876800"/>
            <a:ext cx="3429000" cy="533400"/>
          </a:xfrm>
          <a:prstGeom prst="line">
            <a:avLst/>
          </a:prstGeom>
          <a:noFill/>
          <a:ln w="9525">
            <a:solidFill>
              <a:srgbClr val="FF0000"/>
            </a:solidFill>
            <a:round/>
            <a:headEnd/>
            <a:tailEnd/>
          </a:ln>
        </p:spPr>
        <p:txBody>
          <a:bodyPr wrap="none" anchor="ctr"/>
          <a:lstStyle/>
          <a:p>
            <a:endParaRPr lang="en-US"/>
          </a:p>
        </p:txBody>
      </p:sp>
      <p:sp>
        <p:nvSpPr>
          <p:cNvPr id="28681" name="Oval 8"/>
          <p:cNvSpPr>
            <a:spLocks noChangeArrowheads="1"/>
          </p:cNvSpPr>
          <p:nvPr/>
        </p:nvSpPr>
        <p:spPr bwMode="auto">
          <a:xfrm>
            <a:off x="228600" y="1981200"/>
            <a:ext cx="2438400" cy="3429000"/>
          </a:xfrm>
          <a:prstGeom prst="ellipse">
            <a:avLst/>
          </a:prstGeom>
          <a:noFill/>
          <a:ln w="28575">
            <a:solidFill>
              <a:srgbClr val="FF0000"/>
            </a:solidFill>
            <a:round/>
            <a:headEnd/>
            <a:tailEnd/>
          </a:ln>
        </p:spPr>
        <p:txBody>
          <a:bodyPr wrap="none" anchor="ctr"/>
          <a:lstStyle/>
          <a:p>
            <a:pPr eaLnBrk="1" hangingPunct="1"/>
            <a:endParaRPr lang="es-CO" altLang="es-CO" sz="1800">
              <a:ea typeface="Osaka" charset="-128"/>
            </a:endParaRPr>
          </a:p>
        </p:txBody>
      </p:sp>
      <p:sp>
        <p:nvSpPr>
          <p:cNvPr id="28682" name="Rectangle 9"/>
          <p:cNvSpPr>
            <a:spLocks noGrp="1" noChangeArrowheads="1"/>
          </p:cNvSpPr>
          <p:nvPr>
            <p:ph type="title"/>
          </p:nvPr>
        </p:nvSpPr>
        <p:spPr/>
        <p:txBody>
          <a:bodyPr/>
          <a:lstStyle/>
          <a:p>
            <a:r>
              <a:rPr lang="es-CO" altLang="es-CO" smtClean="0"/>
              <a:t>Mudas de piel</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p>
            <a:fld id="{0748FC94-35AC-4051-9686-2E402957EAB2}" type="slidenum">
              <a:rPr lang="en-US" altLang="es-CO"/>
              <a:pPr/>
              <a:t>14</a:t>
            </a:fld>
            <a:endParaRPr lang="en-US" altLang="es-CO"/>
          </a:p>
        </p:txBody>
      </p:sp>
      <p:pic>
        <p:nvPicPr>
          <p:cNvPr id="30723" name="Picture 2" descr="Bed-bugV1"/>
          <p:cNvPicPr>
            <a:picLocks noChangeAspect="1" noChangeArrowheads="1"/>
          </p:cNvPicPr>
          <p:nvPr/>
        </p:nvPicPr>
        <p:blipFill>
          <a:blip r:embed="rId3"/>
          <a:srcRect r="5304" b="3304"/>
          <a:stretch>
            <a:fillRect/>
          </a:stretch>
        </p:blipFill>
        <p:spPr bwMode="auto">
          <a:xfrm>
            <a:off x="979488" y="1752600"/>
            <a:ext cx="2740025" cy="4648200"/>
          </a:xfrm>
          <a:prstGeom prst="rect">
            <a:avLst/>
          </a:prstGeom>
          <a:noFill/>
          <a:ln w="9525">
            <a:solidFill>
              <a:schemeClr val="tx1"/>
            </a:solidFill>
            <a:miter lim="800000"/>
            <a:headEnd/>
            <a:tailEnd/>
          </a:ln>
          <a:effectLst>
            <a:outerShdw dist="35921" dir="2700000" algn="ctr" rotWithShape="0">
              <a:srgbClr val="333333"/>
            </a:outerShdw>
          </a:effectLst>
        </p:spPr>
      </p:pic>
      <p:pic>
        <p:nvPicPr>
          <p:cNvPr id="30724" name="Picture 3" descr="Bed-bugDorsal"/>
          <p:cNvPicPr>
            <a:picLocks noChangeAspect="1" noChangeArrowheads="1"/>
          </p:cNvPicPr>
          <p:nvPr/>
        </p:nvPicPr>
        <p:blipFill>
          <a:blip r:embed="rId4"/>
          <a:srcRect r="10106" b="3334"/>
          <a:stretch>
            <a:fillRect/>
          </a:stretch>
        </p:blipFill>
        <p:spPr bwMode="auto">
          <a:xfrm>
            <a:off x="5018088" y="1752600"/>
            <a:ext cx="2982912" cy="4648200"/>
          </a:xfrm>
          <a:prstGeom prst="rect">
            <a:avLst/>
          </a:prstGeom>
          <a:noFill/>
          <a:ln w="9525">
            <a:solidFill>
              <a:schemeClr val="tx1"/>
            </a:solidFill>
            <a:miter lim="800000"/>
            <a:headEnd/>
            <a:tailEnd/>
          </a:ln>
          <a:effectLst>
            <a:outerShdw dist="35921" dir="2700000" algn="ctr" rotWithShape="0">
              <a:srgbClr val="333333"/>
            </a:outerShdw>
          </a:effectLst>
        </p:spPr>
      </p:pic>
      <p:sp>
        <p:nvSpPr>
          <p:cNvPr id="30725" name="Rectangle 4"/>
          <p:cNvSpPr>
            <a:spLocks noGrp="1" noChangeArrowheads="1"/>
          </p:cNvSpPr>
          <p:nvPr>
            <p:ph type="title"/>
          </p:nvPr>
        </p:nvSpPr>
        <p:spPr/>
        <p:txBody>
          <a:bodyPr/>
          <a:lstStyle/>
          <a:p>
            <a:r>
              <a:rPr lang="es-CO" altLang="es-CO" smtClean="0"/>
              <a:t>Chinches muertos</a:t>
            </a:r>
          </a:p>
        </p:txBody>
      </p:sp>
      <p:sp>
        <p:nvSpPr>
          <p:cNvPr id="30726" name="Text Box 5"/>
          <p:cNvSpPr txBox="1">
            <a:spLocks noChangeArrowheads="1"/>
          </p:cNvSpPr>
          <p:nvPr/>
        </p:nvSpPr>
        <p:spPr bwMode="auto">
          <a:xfrm>
            <a:off x="990600" y="6396038"/>
            <a:ext cx="2133600" cy="430212"/>
          </a:xfrm>
          <a:prstGeom prst="rect">
            <a:avLst/>
          </a:prstGeom>
          <a:noFill/>
          <a:ln w="9525">
            <a:noFill/>
            <a:miter lim="800000"/>
            <a:headEnd/>
            <a:tailEnd/>
          </a:ln>
        </p:spPr>
        <p:txBody>
          <a:bodyPr>
            <a:spAutoFit/>
          </a:bodyPr>
          <a:lstStyle/>
          <a:p>
            <a:pPr eaLnBrk="1" hangingPunct="1">
              <a:spcBef>
                <a:spcPct val="50000"/>
              </a:spcBef>
            </a:pPr>
            <a:r>
              <a:rPr lang="en-US" altLang="es-CO" sz="2200" b="1">
                <a:ea typeface="Osaka" charset="-128"/>
              </a:rPr>
              <a:t>Parte inferior</a:t>
            </a:r>
          </a:p>
        </p:txBody>
      </p:sp>
      <p:sp>
        <p:nvSpPr>
          <p:cNvPr id="30727" name="Text Box 6"/>
          <p:cNvSpPr txBox="1">
            <a:spLocks noChangeArrowheads="1"/>
          </p:cNvSpPr>
          <p:nvPr/>
        </p:nvSpPr>
        <p:spPr bwMode="auto">
          <a:xfrm>
            <a:off x="5029200" y="6396038"/>
            <a:ext cx="2209800" cy="430212"/>
          </a:xfrm>
          <a:prstGeom prst="rect">
            <a:avLst/>
          </a:prstGeom>
          <a:noFill/>
          <a:ln w="9525">
            <a:noFill/>
            <a:miter lim="800000"/>
            <a:headEnd/>
            <a:tailEnd/>
          </a:ln>
        </p:spPr>
        <p:txBody>
          <a:bodyPr>
            <a:spAutoFit/>
          </a:bodyPr>
          <a:lstStyle/>
          <a:p>
            <a:pPr eaLnBrk="1" hangingPunct="1">
              <a:spcBef>
                <a:spcPct val="50000"/>
              </a:spcBef>
            </a:pPr>
            <a:r>
              <a:rPr lang="en-US" altLang="es-CO" sz="2200" b="1">
                <a:ea typeface="Osaka" charset="-128"/>
              </a:rPr>
              <a:t>Parte superior</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p>
            <a:fld id="{D8C42776-06A4-4D82-84CC-C4EC228F76C8}" type="slidenum">
              <a:rPr lang="en-US" altLang="es-CO"/>
              <a:pPr/>
              <a:t>15</a:t>
            </a:fld>
            <a:endParaRPr lang="en-US" altLang="es-CO"/>
          </a:p>
        </p:txBody>
      </p:sp>
      <p:sp>
        <p:nvSpPr>
          <p:cNvPr id="32771" name="Rectangle 2"/>
          <p:cNvSpPr>
            <a:spLocks noGrp="1" noChangeArrowheads="1"/>
          </p:cNvSpPr>
          <p:nvPr>
            <p:ph type="title"/>
          </p:nvPr>
        </p:nvSpPr>
        <p:spPr/>
        <p:txBody>
          <a:bodyPr/>
          <a:lstStyle/>
          <a:p>
            <a:r>
              <a:rPr lang="es-CO" altLang="es-CO" smtClean="0"/>
              <a:t>Donde viven las chinches de cama</a:t>
            </a:r>
          </a:p>
        </p:txBody>
      </p:sp>
      <p:sp>
        <p:nvSpPr>
          <p:cNvPr id="32772" name="Rectangle 3"/>
          <p:cNvSpPr>
            <a:spLocks noGrp="1" noChangeArrowheads="1"/>
          </p:cNvSpPr>
          <p:nvPr>
            <p:ph type="body" idx="1"/>
          </p:nvPr>
        </p:nvSpPr>
        <p:spPr>
          <a:xfrm>
            <a:off x="549275" y="2008188"/>
            <a:ext cx="8342313" cy="2286000"/>
          </a:xfrm>
        </p:spPr>
        <p:txBody>
          <a:bodyPr/>
          <a:lstStyle/>
          <a:p>
            <a:r>
              <a:rPr lang="es-CO" altLang="es-CO" sz="2600" smtClean="0"/>
              <a:t>En el edificio</a:t>
            </a:r>
          </a:p>
          <a:p>
            <a:r>
              <a:rPr lang="es-CO" altLang="es-CO" sz="2600" smtClean="0"/>
              <a:t>En cualquier </a:t>
            </a:r>
            <a:r>
              <a:rPr lang="es-CO" sz="2600" smtClean="0"/>
              <a:t>grieta o hendidura </a:t>
            </a:r>
            <a:r>
              <a:rPr lang="es-CO" altLang="es-CO" sz="2600" smtClean="0"/>
              <a:t>donde el borde de una tarjeta de crédito puede caber</a:t>
            </a:r>
          </a:p>
          <a:p>
            <a:r>
              <a:rPr lang="es-CO" altLang="es-CO" sz="2600" smtClean="0"/>
              <a:t>En cualquier cosa cerca donde personas descansan</a:t>
            </a:r>
          </a:p>
          <a:p>
            <a:endParaRPr lang="es-CO" altLang="es-CO" sz="2600" smtClean="0"/>
          </a:p>
        </p:txBody>
      </p:sp>
      <p:pic>
        <p:nvPicPr>
          <p:cNvPr id="32773" name="Picture 5" descr="IMAG0445.jpg"/>
          <p:cNvPicPr>
            <a:picLocks noChangeAspect="1"/>
          </p:cNvPicPr>
          <p:nvPr/>
        </p:nvPicPr>
        <p:blipFill>
          <a:blip r:embed="rId3">
            <a:lum bright="16000" contrast="-2000"/>
          </a:blip>
          <a:srcRect l="14166" r="14166" b="17770"/>
          <a:stretch>
            <a:fillRect/>
          </a:stretch>
        </p:blipFill>
        <p:spPr bwMode="auto">
          <a:xfrm>
            <a:off x="993775" y="4111625"/>
            <a:ext cx="3065463" cy="2103438"/>
          </a:xfrm>
          <a:prstGeom prst="rect">
            <a:avLst/>
          </a:prstGeom>
          <a:noFill/>
          <a:ln w="9525">
            <a:solidFill>
              <a:schemeClr val="tx1"/>
            </a:solidFill>
            <a:miter lim="800000"/>
            <a:headEnd/>
            <a:tailEnd/>
          </a:ln>
          <a:effectLst>
            <a:outerShdw dist="35941" dir="2700000" algn="tl" rotWithShape="0">
              <a:srgbClr val="808080"/>
            </a:outerShdw>
          </a:effectLst>
        </p:spPr>
      </p:pic>
      <p:pic>
        <p:nvPicPr>
          <p:cNvPr id="32774" name="Picture 6" descr="IMAG0441.jpg"/>
          <p:cNvPicPr>
            <a:picLocks noChangeAspect="1"/>
          </p:cNvPicPr>
          <p:nvPr/>
        </p:nvPicPr>
        <p:blipFill>
          <a:blip r:embed="rId4">
            <a:lum bright="16000" contrast="28000"/>
          </a:blip>
          <a:srcRect l="17291" t="4413" r="2708"/>
          <a:stretch>
            <a:fillRect/>
          </a:stretch>
        </p:blipFill>
        <p:spPr bwMode="auto">
          <a:xfrm>
            <a:off x="5029200" y="4087813"/>
            <a:ext cx="3048000" cy="2176462"/>
          </a:xfrm>
          <a:prstGeom prst="rect">
            <a:avLst/>
          </a:prstGeom>
          <a:noFill/>
          <a:ln w="9525">
            <a:solidFill>
              <a:schemeClr val="tx1"/>
            </a:solidFill>
            <a:miter lim="800000"/>
            <a:headEnd/>
            <a:tailEnd/>
          </a:ln>
          <a:effectLst>
            <a:outerShdw dist="35941" dir="2700000" algn="tl" rotWithShape="0">
              <a:srgbClr val="808080"/>
            </a:outerShdw>
          </a:effectLst>
        </p:spPr>
      </p:pic>
      <p:sp>
        <p:nvSpPr>
          <p:cNvPr id="32775" name="Text Box 3"/>
          <p:cNvSpPr txBox="1">
            <a:spLocks noChangeArrowheads="1"/>
          </p:cNvSpPr>
          <p:nvPr/>
        </p:nvSpPr>
        <p:spPr bwMode="auto">
          <a:xfrm>
            <a:off x="1143000" y="6319838"/>
            <a:ext cx="3124200" cy="430212"/>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Tubería de colchón</a:t>
            </a:r>
          </a:p>
        </p:txBody>
      </p:sp>
      <p:sp>
        <p:nvSpPr>
          <p:cNvPr id="32776" name="Text Box 3"/>
          <p:cNvSpPr txBox="1">
            <a:spLocks noChangeArrowheads="1"/>
          </p:cNvSpPr>
          <p:nvPr/>
        </p:nvSpPr>
        <p:spPr bwMode="auto">
          <a:xfrm>
            <a:off x="5078413" y="6324600"/>
            <a:ext cx="3124200" cy="430213"/>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Placas de interruptor</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p:spPr>
        <p:txBody>
          <a:bodyPr/>
          <a:lstStyle/>
          <a:p>
            <a:fld id="{E923F396-E6D7-4546-ADB5-8F57CC8DA354}" type="slidenum">
              <a:rPr lang="en-US" altLang="es-CO"/>
              <a:pPr/>
              <a:t>16</a:t>
            </a:fld>
            <a:endParaRPr lang="en-US" altLang="es-CO"/>
          </a:p>
        </p:txBody>
      </p:sp>
      <p:pic>
        <p:nvPicPr>
          <p:cNvPr id="34819" name="Picture 3" descr="RG Unit Floor Plan"/>
          <p:cNvPicPr>
            <a:picLocks noChangeAspect="1" noChangeArrowheads="1"/>
          </p:cNvPicPr>
          <p:nvPr/>
        </p:nvPicPr>
        <p:blipFill>
          <a:blip r:embed="rId3"/>
          <a:srcRect l="1791" t="25119" b="14415"/>
          <a:stretch>
            <a:fillRect/>
          </a:stretch>
        </p:blipFill>
        <p:spPr bwMode="auto">
          <a:xfrm>
            <a:off x="2209800" y="1762125"/>
            <a:ext cx="6584950" cy="5091113"/>
          </a:xfrm>
          <a:prstGeom prst="rect">
            <a:avLst/>
          </a:prstGeom>
          <a:noFill/>
          <a:ln w="9525">
            <a:noFill/>
            <a:miter lim="800000"/>
            <a:headEnd/>
            <a:tailEnd/>
          </a:ln>
        </p:spPr>
      </p:pic>
      <p:sp>
        <p:nvSpPr>
          <p:cNvPr id="34820" name="Oval 4"/>
          <p:cNvSpPr>
            <a:spLocks noChangeArrowheads="1"/>
          </p:cNvSpPr>
          <p:nvPr/>
        </p:nvSpPr>
        <p:spPr bwMode="auto">
          <a:xfrm rot="10800000">
            <a:off x="4572000" y="5791200"/>
            <a:ext cx="381000" cy="38100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21" name="Oval 5"/>
          <p:cNvSpPr>
            <a:spLocks noChangeArrowheads="1"/>
          </p:cNvSpPr>
          <p:nvPr/>
        </p:nvSpPr>
        <p:spPr bwMode="auto">
          <a:xfrm rot="10800000">
            <a:off x="4038600" y="5257800"/>
            <a:ext cx="1371600" cy="1447800"/>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22" name="Oval 6"/>
          <p:cNvSpPr>
            <a:spLocks noChangeArrowheads="1"/>
          </p:cNvSpPr>
          <p:nvPr/>
        </p:nvSpPr>
        <p:spPr bwMode="auto">
          <a:xfrm rot="10800000">
            <a:off x="4800600" y="4495800"/>
            <a:ext cx="1371600" cy="1447800"/>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23" name="Oval 7"/>
          <p:cNvSpPr>
            <a:spLocks noChangeArrowheads="1"/>
          </p:cNvSpPr>
          <p:nvPr/>
        </p:nvSpPr>
        <p:spPr bwMode="auto">
          <a:xfrm rot="10800000">
            <a:off x="5257800" y="5105400"/>
            <a:ext cx="381000" cy="38100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24" name="Line 8"/>
          <p:cNvSpPr>
            <a:spLocks noChangeShapeType="1"/>
          </p:cNvSpPr>
          <p:nvPr/>
        </p:nvSpPr>
        <p:spPr bwMode="auto">
          <a:xfrm rot="10800000" flipH="1">
            <a:off x="2057400" y="4800600"/>
            <a:ext cx="990600" cy="1143000"/>
          </a:xfrm>
          <a:prstGeom prst="line">
            <a:avLst/>
          </a:prstGeom>
          <a:noFill/>
          <a:ln w="38100">
            <a:solidFill>
              <a:srgbClr val="FF0000"/>
            </a:solidFill>
            <a:round/>
            <a:headEnd/>
            <a:tailEnd type="triangle" w="med" len="med"/>
          </a:ln>
        </p:spPr>
        <p:txBody>
          <a:bodyPr wrap="none" anchor="ctr"/>
          <a:lstStyle/>
          <a:p>
            <a:endParaRPr lang="en-US"/>
          </a:p>
        </p:txBody>
      </p:sp>
      <p:sp>
        <p:nvSpPr>
          <p:cNvPr id="34825" name="Line 9"/>
          <p:cNvSpPr>
            <a:spLocks noChangeShapeType="1"/>
          </p:cNvSpPr>
          <p:nvPr/>
        </p:nvSpPr>
        <p:spPr bwMode="auto">
          <a:xfrm rot="10800000" flipH="1">
            <a:off x="2057400" y="5715000"/>
            <a:ext cx="990600" cy="228600"/>
          </a:xfrm>
          <a:prstGeom prst="line">
            <a:avLst/>
          </a:prstGeom>
          <a:noFill/>
          <a:ln w="38100">
            <a:solidFill>
              <a:srgbClr val="FF0000"/>
            </a:solidFill>
            <a:round/>
            <a:headEnd/>
            <a:tailEnd type="triangle" w="med" len="med"/>
          </a:ln>
        </p:spPr>
        <p:txBody>
          <a:bodyPr wrap="none" anchor="ctr"/>
          <a:lstStyle/>
          <a:p>
            <a:endParaRPr lang="en-US"/>
          </a:p>
        </p:txBody>
      </p:sp>
      <p:grpSp>
        <p:nvGrpSpPr>
          <p:cNvPr id="34826" name="Group 11"/>
          <p:cNvGrpSpPr>
            <a:grpSpLocks/>
          </p:cNvGrpSpPr>
          <p:nvPr/>
        </p:nvGrpSpPr>
        <p:grpSpPr bwMode="auto">
          <a:xfrm rot="10800000">
            <a:off x="7315200" y="4343400"/>
            <a:ext cx="1371600" cy="1447800"/>
            <a:chOff x="2400" y="1536"/>
            <a:chExt cx="864" cy="912"/>
          </a:xfrm>
        </p:grpSpPr>
        <p:sp>
          <p:nvSpPr>
            <p:cNvPr id="34847"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48"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nvGrpSpPr>
          <p:cNvPr id="34827" name="Group 14"/>
          <p:cNvGrpSpPr>
            <a:grpSpLocks/>
          </p:cNvGrpSpPr>
          <p:nvPr/>
        </p:nvGrpSpPr>
        <p:grpSpPr bwMode="auto">
          <a:xfrm rot="10800000">
            <a:off x="6705600" y="5410200"/>
            <a:ext cx="1066800" cy="1143000"/>
            <a:chOff x="2400" y="1536"/>
            <a:chExt cx="864" cy="912"/>
          </a:xfrm>
        </p:grpSpPr>
        <p:sp>
          <p:nvSpPr>
            <p:cNvPr id="34845" name="Oval 15"/>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46" name="Oval 16"/>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nvGrpSpPr>
          <p:cNvPr id="34828" name="Group 17"/>
          <p:cNvGrpSpPr>
            <a:grpSpLocks/>
          </p:cNvGrpSpPr>
          <p:nvPr/>
        </p:nvGrpSpPr>
        <p:grpSpPr bwMode="auto">
          <a:xfrm rot="10800000">
            <a:off x="5867400" y="5715000"/>
            <a:ext cx="1066800" cy="1143000"/>
            <a:chOff x="2400" y="1536"/>
            <a:chExt cx="864" cy="912"/>
          </a:xfrm>
        </p:grpSpPr>
        <p:sp>
          <p:nvSpPr>
            <p:cNvPr id="34843" name="Oval 18"/>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44" name="Oval 19"/>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nvGrpSpPr>
          <p:cNvPr id="34829" name="Group 20"/>
          <p:cNvGrpSpPr>
            <a:grpSpLocks/>
          </p:cNvGrpSpPr>
          <p:nvPr/>
        </p:nvGrpSpPr>
        <p:grpSpPr bwMode="auto">
          <a:xfrm rot="10800000">
            <a:off x="3733800" y="5334000"/>
            <a:ext cx="1066800" cy="1143000"/>
            <a:chOff x="2400" y="1536"/>
            <a:chExt cx="864" cy="912"/>
          </a:xfrm>
        </p:grpSpPr>
        <p:sp>
          <p:nvSpPr>
            <p:cNvPr id="34841" name="Oval 21"/>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42" name="Oval 22"/>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nvGrpSpPr>
          <p:cNvPr id="34830" name="Group 23"/>
          <p:cNvGrpSpPr>
            <a:grpSpLocks/>
          </p:cNvGrpSpPr>
          <p:nvPr/>
        </p:nvGrpSpPr>
        <p:grpSpPr bwMode="auto">
          <a:xfrm rot="10800000">
            <a:off x="2362200" y="4876800"/>
            <a:ext cx="1600200" cy="1524000"/>
            <a:chOff x="2400" y="1536"/>
            <a:chExt cx="864" cy="912"/>
          </a:xfrm>
        </p:grpSpPr>
        <p:sp>
          <p:nvSpPr>
            <p:cNvPr id="34839" name="Oval 24"/>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40" name="Oval 25"/>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nvGrpSpPr>
          <p:cNvPr id="34831" name="Group 26"/>
          <p:cNvGrpSpPr>
            <a:grpSpLocks/>
          </p:cNvGrpSpPr>
          <p:nvPr/>
        </p:nvGrpSpPr>
        <p:grpSpPr bwMode="auto">
          <a:xfrm rot="10800000">
            <a:off x="2362200" y="3886200"/>
            <a:ext cx="1600200" cy="1524000"/>
            <a:chOff x="2400" y="1536"/>
            <a:chExt cx="864" cy="912"/>
          </a:xfrm>
        </p:grpSpPr>
        <p:sp>
          <p:nvSpPr>
            <p:cNvPr id="34837" name="Oval 27"/>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38" name="Oval 28"/>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sp>
        <p:nvSpPr>
          <p:cNvPr id="34832" name="Rectangle 29"/>
          <p:cNvSpPr>
            <a:spLocks noGrp="1" noChangeArrowheads="1"/>
          </p:cNvSpPr>
          <p:nvPr>
            <p:ph type="title"/>
          </p:nvPr>
        </p:nvSpPr>
        <p:spPr/>
        <p:txBody>
          <a:bodyPr/>
          <a:lstStyle/>
          <a:p>
            <a:r>
              <a:rPr lang="es-CO" altLang="es-CO" smtClean="0"/>
              <a:t>Donde viven las chinches de cama</a:t>
            </a:r>
            <a:endParaRPr lang="en-US" altLang="es-CO" smtClean="0"/>
          </a:p>
        </p:txBody>
      </p:sp>
      <p:grpSp>
        <p:nvGrpSpPr>
          <p:cNvPr id="34833" name="Group 30"/>
          <p:cNvGrpSpPr>
            <a:grpSpLocks/>
          </p:cNvGrpSpPr>
          <p:nvPr/>
        </p:nvGrpSpPr>
        <p:grpSpPr bwMode="auto">
          <a:xfrm>
            <a:off x="152400" y="5638800"/>
            <a:ext cx="2286000" cy="830263"/>
            <a:chOff x="192" y="1027"/>
            <a:chExt cx="1440" cy="523"/>
          </a:xfrm>
        </p:grpSpPr>
        <p:sp>
          <p:nvSpPr>
            <p:cNvPr id="34835" name="Oval 31"/>
            <p:cNvSpPr>
              <a:spLocks noChangeArrowheads="1"/>
            </p:cNvSpPr>
            <p:nvPr/>
          </p:nvSpPr>
          <p:spPr bwMode="auto">
            <a:xfrm>
              <a:off x="192" y="1056"/>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4836" name="Text Box 32"/>
            <p:cNvSpPr txBox="1">
              <a:spLocks noChangeArrowheads="1"/>
            </p:cNvSpPr>
            <p:nvPr/>
          </p:nvSpPr>
          <p:spPr bwMode="auto">
            <a:xfrm>
              <a:off x="384" y="1027"/>
              <a:ext cx="1248" cy="523"/>
            </a:xfrm>
            <a:prstGeom prst="rect">
              <a:avLst/>
            </a:prstGeom>
            <a:noFill/>
            <a:ln w="9525">
              <a:noFill/>
              <a:miter lim="800000"/>
              <a:headEnd/>
              <a:tailEnd/>
            </a:ln>
          </p:spPr>
          <p:txBody>
            <a:bodyPr>
              <a:spAutoFit/>
            </a:bodyPr>
            <a:lstStyle/>
            <a:p>
              <a:pPr marL="228600" indent="-228600" eaLnBrk="1" hangingPunct="1">
                <a:spcBef>
                  <a:spcPct val="50000"/>
                </a:spcBef>
              </a:pPr>
              <a:r>
                <a:rPr lang="es-CO" altLang="es-CO" sz="2200" b="1">
                  <a:ea typeface="Osaka" charset="-128"/>
                </a:rPr>
                <a:t>= </a:t>
              </a:r>
              <a:r>
                <a:rPr lang="es-CO" altLang="es-CO" b="1">
                  <a:ea typeface="Osaka" charset="-128"/>
                </a:rPr>
                <a:t>Puntos     claves</a:t>
              </a:r>
              <a:endParaRPr lang="es-CO" altLang="es-CO" sz="1800">
                <a:ea typeface="Osaka" charset="-128"/>
              </a:endParaRPr>
            </a:p>
          </p:txBody>
        </p:sp>
      </p:grpSp>
      <p:sp>
        <p:nvSpPr>
          <p:cNvPr id="34834" name="Text Box 33"/>
          <p:cNvSpPr txBox="1">
            <a:spLocks noChangeArrowheads="1"/>
          </p:cNvSpPr>
          <p:nvPr/>
        </p:nvSpPr>
        <p:spPr bwMode="auto">
          <a:xfrm>
            <a:off x="396875" y="2225675"/>
            <a:ext cx="1981200" cy="2894013"/>
          </a:xfrm>
          <a:prstGeom prst="rect">
            <a:avLst/>
          </a:prstGeom>
          <a:noFill/>
          <a:ln w="9525">
            <a:noFill/>
            <a:miter lim="800000"/>
            <a:headEnd/>
            <a:tailEnd/>
          </a:ln>
        </p:spPr>
        <p:txBody>
          <a:bodyPr>
            <a:spAutoFit/>
          </a:bodyPr>
          <a:lstStyle/>
          <a:p>
            <a:pPr eaLnBrk="1" hangingPunct="1"/>
            <a:r>
              <a:rPr lang="es-CO" altLang="es-CO" sz="2600">
                <a:ea typeface="Osaka" charset="-128"/>
              </a:rPr>
              <a:t>Camas, sofás, mesas de noche, reclinables, marcos de cuadros…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p:spPr>
        <p:txBody>
          <a:bodyPr/>
          <a:lstStyle/>
          <a:p>
            <a:fld id="{A2C156D2-86B9-45D6-836C-512990511605}" type="slidenum">
              <a:rPr lang="en-US" altLang="es-CO"/>
              <a:pPr/>
              <a:t>17</a:t>
            </a:fld>
            <a:endParaRPr lang="en-US" altLang="es-CO"/>
          </a:p>
        </p:txBody>
      </p:sp>
      <p:grpSp>
        <p:nvGrpSpPr>
          <p:cNvPr id="36867" name="Group 2"/>
          <p:cNvGrpSpPr>
            <a:grpSpLocks/>
          </p:cNvGrpSpPr>
          <p:nvPr/>
        </p:nvGrpSpPr>
        <p:grpSpPr bwMode="auto">
          <a:xfrm>
            <a:off x="1282700" y="3227388"/>
            <a:ext cx="3657600" cy="3581400"/>
            <a:chOff x="672" y="624"/>
            <a:chExt cx="2448" cy="2400"/>
          </a:xfrm>
        </p:grpSpPr>
        <p:pic>
          <p:nvPicPr>
            <p:cNvPr id="36871" name="Picture 3" descr="RG Unit Floor Plan"/>
            <p:cNvPicPr>
              <a:picLocks noChangeAspect="1" noChangeArrowheads="1"/>
            </p:cNvPicPr>
            <p:nvPr/>
          </p:nvPicPr>
          <p:blipFill>
            <a:blip r:embed="rId3"/>
            <a:srcRect l="82954" t="14362" b="47632"/>
            <a:stretch>
              <a:fillRect/>
            </a:stretch>
          </p:blipFill>
          <p:spPr bwMode="auto">
            <a:xfrm>
              <a:off x="876" y="624"/>
              <a:ext cx="1044" cy="2400"/>
            </a:xfrm>
            <a:prstGeom prst="rect">
              <a:avLst/>
            </a:prstGeom>
            <a:noFill/>
            <a:ln w="9525">
              <a:noFill/>
              <a:miter lim="800000"/>
              <a:headEnd/>
              <a:tailEnd/>
            </a:ln>
          </p:spPr>
        </p:pic>
        <p:sp>
          <p:nvSpPr>
            <p:cNvPr id="36872" name="Text Box 4"/>
            <p:cNvSpPr txBox="1">
              <a:spLocks noChangeArrowheads="1"/>
            </p:cNvSpPr>
            <p:nvPr/>
          </p:nvSpPr>
          <p:spPr bwMode="auto">
            <a:xfrm>
              <a:off x="1968" y="1392"/>
              <a:ext cx="1152" cy="1052"/>
            </a:xfrm>
            <a:prstGeom prst="rect">
              <a:avLst/>
            </a:prstGeom>
            <a:noFill/>
            <a:ln w="9525">
              <a:noFill/>
              <a:miter lim="800000"/>
              <a:headEnd/>
              <a:tailEnd/>
            </a:ln>
          </p:spPr>
          <p:txBody>
            <a:bodyPr>
              <a:spAutoFit/>
            </a:bodyPr>
            <a:lstStyle/>
            <a:p>
              <a:pPr eaLnBrk="1" hangingPunct="1">
                <a:spcBef>
                  <a:spcPct val="50000"/>
                </a:spcBef>
              </a:pPr>
              <a:r>
                <a:rPr lang="es-CO" altLang="es-CO" b="1">
                  <a:ea typeface="Osaka" charset="-128"/>
                </a:rPr>
                <a:t>Qué hay al otro lado de la pared</a:t>
              </a:r>
              <a:r>
                <a:rPr lang="en-US" altLang="es-CO" b="1">
                  <a:ea typeface="Osaka" charset="-128"/>
                </a:rPr>
                <a:t>?</a:t>
              </a:r>
            </a:p>
          </p:txBody>
        </p:sp>
        <p:sp>
          <p:nvSpPr>
            <p:cNvPr id="36873"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p:spPr>
          <p:txBody>
            <a:bodyPr wrap="none" anchor="ctr"/>
            <a:lstStyle/>
            <a:p>
              <a:endParaRPr lang="en-US"/>
            </a:p>
          </p:txBody>
        </p:sp>
        <p:sp>
          <p:nvSpPr>
            <p:cNvPr id="36874"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p:spPr>
          <p:txBody>
            <a:bodyPr wrap="none" anchor="ctr"/>
            <a:lstStyle/>
            <a:p>
              <a:endParaRPr lang="en-US"/>
            </a:p>
          </p:txBody>
        </p:sp>
        <p:sp>
          <p:nvSpPr>
            <p:cNvPr id="36875"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p:spPr>
          <p:txBody>
            <a:bodyPr wrap="none" anchor="ctr"/>
            <a:lstStyle/>
            <a:p>
              <a:endParaRPr lang="en-US"/>
            </a:p>
          </p:txBody>
        </p:sp>
        <p:grpSp>
          <p:nvGrpSpPr>
            <p:cNvPr id="36876" name="Group 8"/>
            <p:cNvGrpSpPr>
              <a:grpSpLocks/>
            </p:cNvGrpSpPr>
            <p:nvPr/>
          </p:nvGrpSpPr>
          <p:grpSpPr bwMode="auto">
            <a:xfrm>
              <a:off x="672" y="1728"/>
              <a:ext cx="1008" cy="1008"/>
              <a:chOff x="2400" y="1536"/>
              <a:chExt cx="864" cy="912"/>
            </a:xfrm>
          </p:grpSpPr>
          <p:sp>
            <p:nvSpPr>
              <p:cNvPr id="36880"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6881"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nvGrpSpPr>
            <p:cNvPr id="36877" name="Group 11"/>
            <p:cNvGrpSpPr>
              <a:grpSpLocks/>
            </p:cNvGrpSpPr>
            <p:nvPr/>
          </p:nvGrpSpPr>
          <p:grpSpPr bwMode="auto">
            <a:xfrm>
              <a:off x="672" y="1008"/>
              <a:ext cx="1008" cy="1008"/>
              <a:chOff x="2400" y="1536"/>
              <a:chExt cx="864" cy="912"/>
            </a:xfrm>
          </p:grpSpPr>
          <p:sp>
            <p:nvSpPr>
              <p:cNvPr id="36878"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sp>
            <p:nvSpPr>
              <p:cNvPr id="36879"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pPr eaLnBrk="1" hangingPunct="1"/>
                <a:endParaRPr lang="es-CO" altLang="es-CO" sz="1800">
                  <a:ea typeface="Osaka" charset="-128"/>
                </a:endParaRPr>
              </a:p>
            </p:txBody>
          </p:sp>
        </p:grpSp>
      </p:grpSp>
      <p:pic>
        <p:nvPicPr>
          <p:cNvPr id="36868" name="Picture 14" descr="BB mattress by Dan r 2"/>
          <p:cNvPicPr>
            <a:picLocks noChangeAspect="1" noChangeArrowheads="1"/>
          </p:cNvPicPr>
          <p:nvPr/>
        </p:nvPicPr>
        <p:blipFill>
          <a:blip r:embed="rId4"/>
          <a:srcRect t="7329"/>
          <a:stretch>
            <a:fillRect/>
          </a:stretch>
        </p:blipFill>
        <p:spPr bwMode="auto">
          <a:xfrm>
            <a:off x="5280025" y="3611563"/>
            <a:ext cx="2508250" cy="3048000"/>
          </a:xfrm>
          <a:prstGeom prst="rect">
            <a:avLst/>
          </a:prstGeom>
          <a:noFill/>
          <a:ln w="6350">
            <a:solidFill>
              <a:schemeClr val="tx1"/>
            </a:solidFill>
            <a:miter lim="800000"/>
            <a:headEnd/>
            <a:tailEnd/>
          </a:ln>
          <a:effectLst>
            <a:outerShdw dist="53882" dir="2700000" algn="ctr" rotWithShape="0">
              <a:srgbClr val="333333"/>
            </a:outerShdw>
          </a:effectLst>
        </p:spPr>
      </p:pic>
      <p:sp>
        <p:nvSpPr>
          <p:cNvPr id="36869" name="Rectangle 15"/>
          <p:cNvSpPr>
            <a:spLocks noGrp="1" noChangeArrowheads="1"/>
          </p:cNvSpPr>
          <p:nvPr>
            <p:ph type="title"/>
          </p:nvPr>
        </p:nvSpPr>
        <p:spPr>
          <a:xfrm>
            <a:off x="655638" y="304800"/>
            <a:ext cx="8001000" cy="990600"/>
          </a:xfrm>
        </p:spPr>
        <p:txBody>
          <a:bodyPr/>
          <a:lstStyle/>
          <a:p>
            <a:r>
              <a:rPr lang="es-ES" smtClean="0"/>
              <a:t>Cómo se propagan las chinches de cama?</a:t>
            </a:r>
            <a:endParaRPr lang="en-US" altLang="es-CO" smtClean="0"/>
          </a:p>
        </p:txBody>
      </p:sp>
      <p:sp>
        <p:nvSpPr>
          <p:cNvPr id="36870" name="Rectangle 16"/>
          <p:cNvSpPr>
            <a:spLocks noGrp="1" noChangeArrowheads="1"/>
          </p:cNvSpPr>
          <p:nvPr>
            <p:ph type="body" idx="1"/>
          </p:nvPr>
        </p:nvSpPr>
        <p:spPr>
          <a:xfrm>
            <a:off x="633413" y="1843088"/>
            <a:ext cx="8534400" cy="1600200"/>
          </a:xfrm>
        </p:spPr>
        <p:txBody>
          <a:bodyPr/>
          <a:lstStyle/>
          <a:p>
            <a:r>
              <a:rPr lang="es-ES" sz="2600" smtClean="0"/>
              <a:t>Se arrastran activamente a lo largo de cables, tuberías, y debajo de puertas</a:t>
            </a:r>
          </a:p>
          <a:p>
            <a:r>
              <a:rPr lang="es-CO" altLang="es-CO" sz="2600" smtClean="0"/>
              <a:t>Pasivamente en cualquier cosa que viene de una unidad infestada (muebles, mochilas, ropa...)</a:t>
            </a:r>
            <a:endParaRPr lang="en-US" altLang="es-CO" sz="260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s-MX" dirty="0"/>
              <a:t>Lugares a riesgo de introducción e infestación</a:t>
            </a:r>
            <a:endParaRPr lang="en-US" altLang="es-CO" dirty="0" smtClean="0"/>
          </a:p>
        </p:txBody>
      </p:sp>
      <p:sp>
        <p:nvSpPr>
          <p:cNvPr id="38915" name="Content Placeholder 2"/>
          <p:cNvSpPr>
            <a:spLocks noGrp="1"/>
          </p:cNvSpPr>
          <p:nvPr>
            <p:ph idx="1"/>
          </p:nvPr>
        </p:nvSpPr>
        <p:spPr>
          <a:xfrm>
            <a:off x="685800" y="1828800"/>
            <a:ext cx="7772400" cy="5029200"/>
          </a:xfrm>
        </p:spPr>
        <p:txBody>
          <a:bodyPr/>
          <a:lstStyle/>
          <a:p>
            <a:pPr lvl="0"/>
            <a:r>
              <a:rPr lang="es-MX" sz="2800" dirty="0"/>
              <a:t>Introducción es probable donde la gente</a:t>
            </a:r>
            <a:endParaRPr lang="en-US" sz="2800" dirty="0"/>
          </a:p>
          <a:p>
            <a:pPr lvl="1"/>
            <a:r>
              <a:rPr lang="es-MX" sz="2400" dirty="0"/>
              <a:t>Viajan </a:t>
            </a:r>
            <a:r>
              <a:rPr lang="es-MX" sz="2400" dirty="0" smtClean="0"/>
              <a:t>frecuentemente</a:t>
            </a:r>
          </a:p>
          <a:p>
            <a:pPr lvl="1"/>
            <a:r>
              <a:rPr lang="es-MX" sz="2400" dirty="0"/>
              <a:t>Ponen cosas </a:t>
            </a:r>
            <a:r>
              <a:rPr lang="es-MX" sz="2400" dirty="0" smtClean="0"/>
              <a:t>personales</a:t>
            </a:r>
          </a:p>
          <a:p>
            <a:pPr lvl="1"/>
            <a:r>
              <a:rPr lang="es-MX" sz="2400" dirty="0"/>
              <a:t>se sientan o acuestan por largos períodos de tiempo</a:t>
            </a:r>
            <a:endParaRPr lang="en-US" altLang="es-CO" sz="2400" dirty="0" smtClean="0"/>
          </a:p>
          <a:p>
            <a:pPr lvl="0"/>
            <a:r>
              <a:rPr lang="es-MX" sz="2800" dirty="0"/>
              <a:t>La infestación es probable donde las chinches pueden</a:t>
            </a:r>
            <a:endParaRPr lang="en-US" sz="2800" dirty="0"/>
          </a:p>
          <a:p>
            <a:pPr lvl="1"/>
            <a:r>
              <a:rPr lang="es-MX" sz="2400" dirty="0"/>
              <a:t>Rastrear (muebles tapizados o ropa de cama</a:t>
            </a:r>
            <a:r>
              <a:rPr lang="es-MX" sz="2400" dirty="0" smtClean="0"/>
              <a:t>)</a:t>
            </a:r>
            <a:endParaRPr lang="en-US" altLang="es-CO" sz="2400" dirty="0" smtClean="0"/>
          </a:p>
          <a:p>
            <a:pPr lvl="1"/>
            <a:r>
              <a:rPr lang="es-MX" sz="2400" dirty="0"/>
              <a:t>Alimentarse de una persona durante 5 minutos sin ser </a:t>
            </a:r>
            <a:r>
              <a:rPr lang="es-MX" sz="2400" dirty="0" smtClean="0"/>
              <a:t>detectado</a:t>
            </a:r>
          </a:p>
          <a:p>
            <a:pPr lvl="1"/>
            <a:r>
              <a:rPr lang="es-MX" sz="2400" dirty="0"/>
              <a:t>Se esconden en grietas o pliegues</a:t>
            </a:r>
            <a:endParaRPr lang="en-US" altLang="es-CO" sz="2400" dirty="0" smtClean="0"/>
          </a:p>
        </p:txBody>
      </p:sp>
      <p:sp>
        <p:nvSpPr>
          <p:cNvPr id="38916" name="Slide Number Placeholder 3"/>
          <p:cNvSpPr>
            <a:spLocks noGrp="1"/>
          </p:cNvSpPr>
          <p:nvPr>
            <p:ph type="sldNum" sz="quarter" idx="12"/>
          </p:nvPr>
        </p:nvSpPr>
        <p:spPr>
          <a:noFill/>
        </p:spPr>
        <p:txBody>
          <a:bodyPr/>
          <a:lstStyle/>
          <a:p>
            <a:fld id="{3EF567C1-5D8E-4996-B36A-A53EB70D5726}" type="slidenum">
              <a:rPr lang="en-US" altLang="es-CO"/>
              <a:pPr/>
              <a:t>18</a:t>
            </a:fld>
            <a:endParaRPr lang="en-US" altLang="es-CO"/>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s-MX" dirty="0"/>
              <a:t>Inspección</a:t>
            </a:r>
            <a:endParaRPr lang="en-US" altLang="es-CO" dirty="0" smtClean="0"/>
          </a:p>
        </p:txBody>
      </p:sp>
      <p:sp>
        <p:nvSpPr>
          <p:cNvPr id="40963" name="Slide Number Placeholder 2"/>
          <p:cNvSpPr>
            <a:spLocks noGrp="1"/>
          </p:cNvSpPr>
          <p:nvPr>
            <p:ph type="sldNum" sz="quarter" idx="12"/>
          </p:nvPr>
        </p:nvSpPr>
        <p:spPr>
          <a:noFill/>
        </p:spPr>
        <p:txBody>
          <a:bodyPr/>
          <a:lstStyle/>
          <a:p>
            <a:fld id="{54DB9B8A-DB9E-436A-8625-40F960206F6F}" type="slidenum">
              <a:rPr lang="en-US" altLang="es-CO"/>
              <a:pPr/>
              <a:t>19</a:t>
            </a:fld>
            <a:endParaRPr lang="en-US" altLang="es-CO"/>
          </a:p>
        </p:txBody>
      </p:sp>
      <p:sp>
        <p:nvSpPr>
          <p:cNvPr id="40964" name="Rectangle 4"/>
          <p:cNvSpPr txBox="1">
            <a:spLocks noChangeArrowheads="1"/>
          </p:cNvSpPr>
          <p:nvPr/>
        </p:nvSpPr>
        <p:spPr bwMode="auto">
          <a:xfrm>
            <a:off x="685800" y="1600200"/>
            <a:ext cx="7772400" cy="3352800"/>
          </a:xfrm>
          <a:prstGeom prst="rect">
            <a:avLst/>
          </a:prstGeom>
          <a:noFill/>
          <a:ln w="9525">
            <a:noFill/>
            <a:miter lim="800000"/>
            <a:headEnd/>
            <a:tailEnd/>
          </a:ln>
        </p:spPr>
        <p:txBody>
          <a:bodyPr/>
          <a:lstStyle/>
          <a:p>
            <a:pPr marL="342900" indent="-342900">
              <a:lnSpc>
                <a:spcPct val="90000"/>
              </a:lnSpc>
              <a:spcBef>
                <a:spcPct val="30000"/>
              </a:spcBef>
              <a:buSzPct val="80000"/>
            </a:pPr>
            <a:endParaRPr lang="en-US" altLang="es-CO" sz="2800" dirty="0">
              <a:ea typeface="Osaka" charset="-128"/>
            </a:endParaRPr>
          </a:p>
          <a:p>
            <a:pPr marL="342900" lvl="0" indent="-342900">
              <a:lnSpc>
                <a:spcPct val="90000"/>
              </a:lnSpc>
              <a:spcBef>
                <a:spcPct val="30000"/>
              </a:spcBef>
              <a:buSzPct val="80000"/>
              <a:buBlip>
                <a:blip r:embed="rId3"/>
              </a:buBlip>
            </a:pPr>
            <a:r>
              <a:rPr lang="es-MX" sz="2800" dirty="0" smtClean="0"/>
              <a:t>Siempre </a:t>
            </a:r>
            <a:r>
              <a:rPr lang="es-MX" sz="2800" dirty="0"/>
              <a:t>use una linterna</a:t>
            </a:r>
            <a:endParaRPr lang="en-US" sz="2800" dirty="0"/>
          </a:p>
          <a:p>
            <a:pPr marL="342900" indent="-342900">
              <a:lnSpc>
                <a:spcPct val="90000"/>
              </a:lnSpc>
              <a:spcBef>
                <a:spcPct val="30000"/>
              </a:spcBef>
              <a:buSzPct val="80000"/>
              <a:buFontTx/>
              <a:buBlip>
                <a:blip r:embed="rId3"/>
              </a:buBlip>
            </a:pPr>
            <a:r>
              <a:rPr lang="es-MX" sz="2800" dirty="0"/>
              <a:t>Si se encuentran insectos de la cama, inspeccione todas las unidades </a:t>
            </a:r>
            <a:r>
              <a:rPr lang="es-MX" sz="2800" dirty="0" smtClean="0"/>
              <a:t>adyacentes</a:t>
            </a:r>
          </a:p>
          <a:p>
            <a:pPr marL="342900" lvl="0" indent="-342900">
              <a:lnSpc>
                <a:spcPct val="90000"/>
              </a:lnSpc>
              <a:spcBef>
                <a:spcPct val="30000"/>
              </a:spcBef>
              <a:buSzPct val="80000"/>
              <a:buBlip>
                <a:blip r:embed="rId3"/>
              </a:buBlip>
            </a:pPr>
            <a:r>
              <a:rPr lang="es-MX" sz="2800" dirty="0"/>
              <a:t>Dos tipos</a:t>
            </a:r>
            <a:endParaRPr lang="en-US" sz="2800" dirty="0"/>
          </a:p>
          <a:p>
            <a:pPr marL="800100" lvl="1" indent="-342900">
              <a:lnSpc>
                <a:spcPct val="90000"/>
              </a:lnSpc>
              <a:spcBef>
                <a:spcPct val="30000"/>
              </a:spcBef>
              <a:buSzPct val="80000"/>
              <a:buFontTx/>
              <a:buChar char="•"/>
            </a:pPr>
            <a:r>
              <a:rPr lang="es-MX" sz="2800" dirty="0" smtClean="0"/>
              <a:t>Visual</a:t>
            </a:r>
            <a:endParaRPr lang="en-US" altLang="es-CO" sz="2800" dirty="0">
              <a:ea typeface="Osaka" charset="-128"/>
            </a:endParaRPr>
          </a:p>
          <a:p>
            <a:pPr marL="800100" lvl="1" indent="-342900">
              <a:lnSpc>
                <a:spcPct val="90000"/>
              </a:lnSpc>
              <a:spcBef>
                <a:spcPct val="30000"/>
              </a:spcBef>
              <a:buSzPct val="80000"/>
              <a:buFontTx/>
              <a:buChar char="•"/>
            </a:pPr>
            <a:r>
              <a:rPr lang="es-MX" sz="2800" dirty="0"/>
              <a:t>Canino de detección de olor</a:t>
            </a:r>
            <a:endParaRPr lang="en-US" altLang="es-CO" sz="2800" dirty="0">
              <a:ea typeface="Osaka" charset="-128"/>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xfrm>
            <a:off x="7467600" y="6400800"/>
            <a:ext cx="1676400" cy="457200"/>
          </a:xfrm>
          <a:noFill/>
        </p:spPr>
        <p:txBody>
          <a:bodyPr/>
          <a:lstStyle/>
          <a:p>
            <a:fld id="{E678C8D0-A1B1-4C37-BF72-E7DDEBCBBF3E}" type="slidenum">
              <a:rPr lang="en-US" altLang="es-CO"/>
              <a:pPr/>
              <a:t>2</a:t>
            </a:fld>
            <a:endParaRPr lang="en-US" altLang="es-CO"/>
          </a:p>
        </p:txBody>
      </p:sp>
      <p:sp>
        <p:nvSpPr>
          <p:cNvPr id="6147" name="Rectangle 19"/>
          <p:cNvSpPr>
            <a:spLocks noChangeArrowheads="1"/>
          </p:cNvSpPr>
          <p:nvPr/>
        </p:nvSpPr>
        <p:spPr bwMode="auto">
          <a:xfrm>
            <a:off x="4067175" y="506413"/>
            <a:ext cx="184150" cy="366712"/>
          </a:xfrm>
          <a:prstGeom prst="rect">
            <a:avLst/>
          </a:prstGeom>
          <a:noFill/>
          <a:ln w="9525">
            <a:noFill/>
            <a:miter lim="800000"/>
            <a:headEnd/>
            <a:tailEnd/>
          </a:ln>
        </p:spPr>
        <p:txBody>
          <a:bodyPr wrap="none">
            <a:spAutoFit/>
          </a:bodyPr>
          <a:lstStyle/>
          <a:p>
            <a:pPr eaLnBrk="1" hangingPunct="1"/>
            <a:endParaRPr lang="es-CO" altLang="es-CO" sz="1800">
              <a:ea typeface="Osaka" charset="-128"/>
            </a:endParaRPr>
          </a:p>
        </p:txBody>
      </p:sp>
      <p:sp>
        <p:nvSpPr>
          <p:cNvPr id="6148" name="Text Box 3"/>
          <p:cNvSpPr txBox="1">
            <a:spLocks noChangeArrowheads="1"/>
          </p:cNvSpPr>
          <p:nvPr/>
        </p:nvSpPr>
        <p:spPr bwMode="auto">
          <a:xfrm>
            <a:off x="5122863" y="1938338"/>
            <a:ext cx="3733800" cy="2124075"/>
          </a:xfrm>
          <a:prstGeom prst="rect">
            <a:avLst/>
          </a:prstGeom>
          <a:solidFill>
            <a:srgbClr val="FFCC66">
              <a:alpha val="50195"/>
            </a:srgbClr>
          </a:solidFill>
          <a:ln w="12700">
            <a:solidFill>
              <a:srgbClr val="800000"/>
            </a:solidFill>
            <a:miter lim="800000"/>
            <a:headEnd/>
            <a:tailEnd/>
          </a:ln>
        </p:spPr>
        <p:txBody>
          <a:bodyPr lIns="182880">
            <a:spAutoFit/>
          </a:bodyPr>
          <a:lstStyle/>
          <a:p>
            <a:pPr defTabSz="169863"/>
            <a:r>
              <a:rPr lang="es-CO" altLang="es-CO" sz="2200">
                <a:ea typeface="Osaka" charset="-128"/>
              </a:rPr>
              <a:t>Conocidos también como</a:t>
            </a:r>
            <a:r>
              <a:rPr lang="en-US" altLang="es-CO" sz="2200">
                <a:ea typeface="Osaka" charset="-128"/>
              </a:rPr>
              <a:t>…</a:t>
            </a:r>
          </a:p>
          <a:p>
            <a:pPr defTabSz="169863"/>
            <a:r>
              <a:rPr lang="en-US" altLang="es-CO" sz="2200">
                <a:ea typeface="Osaka" charset="-128"/>
              </a:rPr>
              <a:t>	Bed Bugs</a:t>
            </a:r>
          </a:p>
          <a:p>
            <a:pPr defTabSz="169863"/>
            <a:r>
              <a:rPr lang="en-US" altLang="es-CO" sz="2200">
                <a:ea typeface="Osaka" charset="-128"/>
              </a:rPr>
              <a:t>	mahogany flats</a:t>
            </a:r>
          </a:p>
          <a:p>
            <a:pPr defTabSz="169863"/>
            <a:r>
              <a:rPr lang="en-US" altLang="es-CO" sz="2200">
                <a:ea typeface="Osaka" charset="-128"/>
              </a:rPr>
              <a:t>	red coats</a:t>
            </a:r>
          </a:p>
          <a:p>
            <a:pPr defTabSz="169863"/>
            <a:r>
              <a:rPr lang="en-US" altLang="es-CO" sz="2200">
                <a:ea typeface="Osaka" charset="-128"/>
              </a:rPr>
              <a:t>	crimson ramblers</a:t>
            </a:r>
          </a:p>
          <a:p>
            <a:pPr defTabSz="169863"/>
            <a:r>
              <a:rPr lang="en-US" altLang="es-CO" sz="2200">
                <a:ea typeface="Osaka" charset="-128"/>
              </a:rPr>
              <a:t>	wall lice</a:t>
            </a:r>
          </a:p>
        </p:txBody>
      </p:sp>
      <p:pic>
        <p:nvPicPr>
          <p:cNvPr id="6149" name="Picture 4" descr="bed bug"/>
          <p:cNvPicPr>
            <a:picLocks noChangeAspect="1" noChangeArrowheads="1"/>
          </p:cNvPicPr>
          <p:nvPr/>
        </p:nvPicPr>
        <p:blipFill>
          <a:blip r:embed="rId3"/>
          <a:srcRect/>
          <a:stretch>
            <a:fillRect/>
          </a:stretch>
        </p:blipFill>
        <p:spPr bwMode="auto">
          <a:xfrm rot="2258868">
            <a:off x="3810000" y="5410200"/>
            <a:ext cx="762000" cy="692150"/>
          </a:xfrm>
          <a:prstGeom prst="rect">
            <a:avLst/>
          </a:prstGeom>
          <a:noFill/>
          <a:ln w="9525">
            <a:noFill/>
            <a:miter lim="800000"/>
            <a:headEnd/>
            <a:tailEnd/>
          </a:ln>
        </p:spPr>
      </p:pic>
      <p:pic>
        <p:nvPicPr>
          <p:cNvPr id="6150" name="Picture 5" descr="bed bug"/>
          <p:cNvPicPr>
            <a:picLocks noChangeAspect="1" noChangeArrowheads="1"/>
          </p:cNvPicPr>
          <p:nvPr/>
        </p:nvPicPr>
        <p:blipFill>
          <a:blip r:embed="rId3"/>
          <a:srcRect/>
          <a:stretch>
            <a:fillRect/>
          </a:stretch>
        </p:blipFill>
        <p:spPr bwMode="auto">
          <a:xfrm rot="-2672856">
            <a:off x="7772400" y="5257800"/>
            <a:ext cx="762000" cy="692150"/>
          </a:xfrm>
          <a:prstGeom prst="rect">
            <a:avLst/>
          </a:prstGeom>
          <a:noFill/>
          <a:ln w="9525">
            <a:noFill/>
            <a:miter lim="800000"/>
            <a:headEnd/>
            <a:tailEnd/>
          </a:ln>
        </p:spPr>
      </p:pic>
      <p:pic>
        <p:nvPicPr>
          <p:cNvPr id="6151" name="Picture 6" descr="bed bug"/>
          <p:cNvPicPr>
            <a:picLocks noChangeAspect="1" noChangeArrowheads="1"/>
          </p:cNvPicPr>
          <p:nvPr/>
        </p:nvPicPr>
        <p:blipFill>
          <a:blip r:embed="rId3"/>
          <a:srcRect/>
          <a:stretch>
            <a:fillRect/>
          </a:stretch>
        </p:blipFill>
        <p:spPr bwMode="auto">
          <a:xfrm rot="4919250">
            <a:off x="6213475" y="5553075"/>
            <a:ext cx="762000" cy="692150"/>
          </a:xfrm>
          <a:prstGeom prst="rect">
            <a:avLst/>
          </a:prstGeom>
          <a:noFill/>
          <a:ln w="9525">
            <a:noFill/>
            <a:miter lim="800000"/>
            <a:headEnd/>
            <a:tailEnd/>
          </a:ln>
        </p:spPr>
      </p:pic>
      <p:sp>
        <p:nvSpPr>
          <p:cNvPr id="6152" name="Rectangle 7"/>
          <p:cNvSpPr>
            <a:spLocks noGrp="1" noChangeArrowheads="1"/>
          </p:cNvSpPr>
          <p:nvPr>
            <p:ph type="title"/>
          </p:nvPr>
        </p:nvSpPr>
        <p:spPr/>
        <p:txBody>
          <a:bodyPr/>
          <a:lstStyle/>
          <a:p>
            <a:r>
              <a:rPr lang="es-CO" altLang="es-CO" smtClean="0"/>
              <a:t>Temas a tratar</a:t>
            </a:r>
            <a:endParaRPr lang="en-US" altLang="es-CO" smtClean="0"/>
          </a:p>
        </p:txBody>
      </p:sp>
      <p:sp>
        <p:nvSpPr>
          <p:cNvPr id="6153" name="Rectangle 8"/>
          <p:cNvSpPr>
            <a:spLocks noGrp="1" noChangeArrowheads="1"/>
          </p:cNvSpPr>
          <p:nvPr>
            <p:ph type="body" idx="1"/>
          </p:nvPr>
        </p:nvSpPr>
        <p:spPr>
          <a:xfrm>
            <a:off x="609600" y="2057400"/>
            <a:ext cx="5181600" cy="4267200"/>
          </a:xfrm>
        </p:spPr>
        <p:txBody>
          <a:bodyPr/>
          <a:lstStyle/>
          <a:p>
            <a:pPr>
              <a:spcAft>
                <a:spcPts val="600"/>
              </a:spcAft>
            </a:pPr>
            <a:r>
              <a:rPr lang="es-CO" altLang="es-CO" sz="2800" smtClean="0"/>
              <a:t>Que son</a:t>
            </a:r>
          </a:p>
          <a:p>
            <a:pPr>
              <a:spcAft>
                <a:spcPts val="600"/>
              </a:spcAft>
            </a:pPr>
            <a:r>
              <a:rPr lang="es-CO" altLang="es-CO" sz="2800" smtClean="0"/>
              <a:t>Que comen</a:t>
            </a:r>
          </a:p>
          <a:p>
            <a:pPr>
              <a:spcAft>
                <a:spcPts val="600"/>
              </a:spcAft>
            </a:pPr>
            <a:r>
              <a:rPr lang="es-CO" altLang="es-CO" sz="2800" smtClean="0"/>
              <a:t>Donde viven</a:t>
            </a:r>
          </a:p>
          <a:p>
            <a:pPr>
              <a:spcAft>
                <a:spcPts val="600"/>
              </a:spcAft>
            </a:pPr>
            <a:r>
              <a:rPr lang="es-CO" altLang="es-CO" sz="2800" smtClean="0"/>
              <a:t>Como pensar como un chinche de cama</a:t>
            </a:r>
          </a:p>
          <a:p>
            <a:pPr>
              <a:spcAft>
                <a:spcPts val="600"/>
              </a:spcAft>
            </a:pPr>
            <a:r>
              <a:rPr lang="es-CO" altLang="es-CO" sz="2800" smtClean="0"/>
              <a:t>Prevención y control</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s-MX" dirty="0"/>
              <a:t>Monitoreo</a:t>
            </a:r>
            <a:endParaRPr lang="en-US" altLang="es-CO" dirty="0" smtClean="0"/>
          </a:p>
        </p:txBody>
      </p:sp>
      <p:sp>
        <p:nvSpPr>
          <p:cNvPr id="43011" name="Content Placeholder 2"/>
          <p:cNvSpPr>
            <a:spLocks noGrp="1"/>
          </p:cNvSpPr>
          <p:nvPr>
            <p:ph idx="1"/>
          </p:nvPr>
        </p:nvSpPr>
        <p:spPr>
          <a:xfrm>
            <a:off x="685800" y="2057400"/>
            <a:ext cx="7772400" cy="4267200"/>
          </a:xfrm>
        </p:spPr>
        <p:txBody>
          <a:bodyPr/>
          <a:lstStyle/>
          <a:p>
            <a:pPr lvl="0"/>
            <a:r>
              <a:rPr lang="es-MX" dirty="0"/>
              <a:t>Atrape y mate las chinches</a:t>
            </a:r>
            <a:endParaRPr lang="en-US" dirty="0"/>
          </a:p>
          <a:p>
            <a:pPr lvl="0"/>
            <a:r>
              <a:rPr lang="es-MX" dirty="0"/>
              <a:t>Determine la gravedad de la infestación </a:t>
            </a:r>
            <a:endParaRPr lang="en-US" dirty="0"/>
          </a:p>
          <a:p>
            <a:pPr lvl="0"/>
            <a:r>
              <a:rPr lang="es-MX" dirty="0"/>
              <a:t>Dos tipos</a:t>
            </a:r>
            <a:endParaRPr lang="en-US" dirty="0"/>
          </a:p>
          <a:p>
            <a:pPr lvl="1"/>
            <a:r>
              <a:rPr lang="en-US" altLang="es-CO" dirty="0" err="1" smtClean="0"/>
              <a:t>Pasivo</a:t>
            </a:r>
            <a:endParaRPr lang="en-US" altLang="es-CO" dirty="0" smtClean="0"/>
          </a:p>
          <a:p>
            <a:pPr lvl="1"/>
            <a:r>
              <a:rPr lang="en-US" altLang="es-CO" dirty="0" err="1" smtClean="0"/>
              <a:t>Activo</a:t>
            </a:r>
            <a:endParaRPr lang="en-US" altLang="es-CO" dirty="0" smtClean="0"/>
          </a:p>
        </p:txBody>
      </p:sp>
      <p:sp>
        <p:nvSpPr>
          <p:cNvPr id="43012" name="Slide Number Placeholder 3"/>
          <p:cNvSpPr>
            <a:spLocks noGrp="1"/>
          </p:cNvSpPr>
          <p:nvPr>
            <p:ph type="sldNum" sz="quarter" idx="12"/>
          </p:nvPr>
        </p:nvSpPr>
        <p:spPr>
          <a:noFill/>
        </p:spPr>
        <p:txBody>
          <a:bodyPr/>
          <a:lstStyle/>
          <a:p>
            <a:fld id="{0707CF13-07A4-42A6-8763-9509EFFAB6A5}" type="slidenum">
              <a:rPr lang="en-US" altLang="es-CO"/>
              <a:pPr/>
              <a:t>20</a:t>
            </a:fld>
            <a:endParaRPr lang="en-US" altLang="es-CO"/>
          </a:p>
        </p:txBody>
      </p:sp>
      <p:pic>
        <p:nvPicPr>
          <p:cNvPr id="43013" name="Picture 1" descr="http://www.bedbugcentral.com/images/products/climbup.jpg"/>
          <p:cNvPicPr>
            <a:picLocks noChangeAspect="1" noChangeArrowheads="1"/>
          </p:cNvPicPr>
          <p:nvPr/>
        </p:nvPicPr>
        <p:blipFill>
          <a:blip r:embed="rId3"/>
          <a:srcRect b="23808"/>
          <a:stretch>
            <a:fillRect/>
          </a:stretch>
        </p:blipFill>
        <p:spPr bwMode="auto">
          <a:xfrm>
            <a:off x="1066800" y="4889500"/>
            <a:ext cx="2360613" cy="1511300"/>
          </a:xfrm>
          <a:prstGeom prst="rect">
            <a:avLst/>
          </a:prstGeom>
          <a:noFill/>
          <a:ln w="6350">
            <a:solidFill>
              <a:schemeClr val="tx1"/>
            </a:solidFill>
            <a:miter lim="800000"/>
            <a:headEnd/>
            <a:tailEnd/>
          </a:ln>
          <a:effectLst>
            <a:outerShdw dist="53848" dir="2700000" algn="tl" rotWithShape="0">
              <a:srgbClr val="333333"/>
            </a:outerShdw>
          </a:effectLst>
        </p:spPr>
      </p:pic>
      <p:sp>
        <p:nvSpPr>
          <p:cNvPr id="43014" name="Text Box 35"/>
          <p:cNvSpPr txBox="1">
            <a:spLocks noChangeArrowheads="1"/>
          </p:cNvSpPr>
          <p:nvPr/>
        </p:nvSpPr>
        <p:spPr bwMode="auto">
          <a:xfrm>
            <a:off x="1066800" y="6396038"/>
            <a:ext cx="5029200" cy="461665"/>
          </a:xfrm>
          <a:prstGeom prst="rect">
            <a:avLst/>
          </a:prstGeom>
          <a:noFill/>
          <a:ln w="9525">
            <a:noFill/>
            <a:miter lim="800000"/>
            <a:headEnd/>
            <a:tailEnd/>
          </a:ln>
        </p:spPr>
        <p:txBody>
          <a:bodyPr>
            <a:spAutoFit/>
          </a:bodyPr>
          <a:lstStyle/>
          <a:p>
            <a:pPr eaLnBrk="1" hangingPunct="1">
              <a:spcBef>
                <a:spcPct val="50000"/>
              </a:spcBef>
            </a:pPr>
            <a:r>
              <a:rPr lang="es-MX" dirty="0"/>
              <a:t>Pasivo, interceptor de estilo-foso</a:t>
            </a:r>
            <a:endParaRPr lang="en-US" altLang="es-CO" b="1" dirty="0">
              <a:ea typeface="Osaka" charset="-128"/>
            </a:endParaRPr>
          </a:p>
        </p:txBody>
      </p:sp>
      <p:pic>
        <p:nvPicPr>
          <p:cNvPr id="43015" name="Picture 6" descr="Verifi-bed-bug-detector-inspection.jpg"/>
          <p:cNvPicPr>
            <a:picLocks noChangeAspect="1"/>
          </p:cNvPicPr>
          <p:nvPr/>
        </p:nvPicPr>
        <p:blipFill>
          <a:blip r:embed="rId4"/>
          <a:srcRect l="24445" t="39583" r="32222"/>
          <a:stretch>
            <a:fillRect/>
          </a:stretch>
        </p:blipFill>
        <p:spPr bwMode="auto">
          <a:xfrm>
            <a:off x="4495800" y="3429000"/>
            <a:ext cx="2743200" cy="2549525"/>
          </a:xfrm>
          <a:prstGeom prst="rect">
            <a:avLst/>
          </a:prstGeom>
          <a:noFill/>
          <a:ln w="6350">
            <a:solidFill>
              <a:schemeClr val="tx1"/>
            </a:solidFill>
            <a:miter lim="800000"/>
            <a:headEnd/>
            <a:tailEnd/>
          </a:ln>
          <a:effectLst>
            <a:outerShdw dist="53848" dir="2700000" algn="tl" rotWithShape="0">
              <a:srgbClr val="333333"/>
            </a:outerShdw>
          </a:effectLst>
        </p:spPr>
      </p:pic>
      <p:sp>
        <p:nvSpPr>
          <p:cNvPr id="43016" name="Text Box 35"/>
          <p:cNvSpPr txBox="1">
            <a:spLocks noChangeArrowheads="1"/>
          </p:cNvSpPr>
          <p:nvPr/>
        </p:nvSpPr>
        <p:spPr bwMode="auto">
          <a:xfrm>
            <a:off x="4572000" y="5943600"/>
            <a:ext cx="5257800" cy="461665"/>
          </a:xfrm>
          <a:prstGeom prst="rect">
            <a:avLst/>
          </a:prstGeom>
          <a:noFill/>
          <a:ln w="9525">
            <a:noFill/>
            <a:miter lim="800000"/>
            <a:headEnd/>
            <a:tailEnd/>
          </a:ln>
        </p:spPr>
        <p:txBody>
          <a:bodyPr>
            <a:spAutoFit/>
          </a:bodyPr>
          <a:lstStyle/>
          <a:p>
            <a:pPr eaLnBrk="1" hangingPunct="1">
              <a:spcBef>
                <a:spcPct val="50000"/>
              </a:spcBef>
            </a:pPr>
            <a:r>
              <a:rPr lang="es-MX" dirty="0"/>
              <a:t>Activo, trampa de </a:t>
            </a:r>
            <a:r>
              <a:rPr lang="es-MX" dirty="0" err="1"/>
              <a:t>plug</a:t>
            </a:r>
            <a:r>
              <a:rPr lang="es-MX" dirty="0"/>
              <a:t>-in</a:t>
            </a:r>
            <a:endParaRPr lang="en-US" altLang="es-CO" b="1" dirty="0">
              <a:ea typeface="Osaka" charset="-128"/>
            </a:endParaRPr>
          </a:p>
        </p:txBody>
      </p:sp>
      <p:sp>
        <p:nvSpPr>
          <p:cNvPr id="43017" name="Text Box 35"/>
          <p:cNvSpPr txBox="1">
            <a:spLocks noChangeArrowheads="1"/>
          </p:cNvSpPr>
          <p:nvPr/>
        </p:nvSpPr>
        <p:spPr bwMode="auto">
          <a:xfrm>
            <a:off x="4419600" y="5743575"/>
            <a:ext cx="2895600" cy="276225"/>
          </a:xfrm>
          <a:prstGeom prst="rect">
            <a:avLst/>
          </a:prstGeom>
          <a:noFill/>
          <a:ln w="9525">
            <a:noFill/>
            <a:miter lim="800000"/>
            <a:headEnd/>
            <a:tailEnd/>
          </a:ln>
        </p:spPr>
        <p:txBody>
          <a:bodyPr>
            <a:spAutoFit/>
          </a:bodyPr>
          <a:lstStyle/>
          <a:p>
            <a:pPr algn="r" eaLnBrk="1" hangingPunct="1">
              <a:spcBef>
                <a:spcPct val="50000"/>
              </a:spcBef>
            </a:pPr>
            <a:r>
              <a:rPr lang="en-US" altLang="es-CO" sz="1200">
                <a:ea typeface="Osaka" charset="-128"/>
              </a:rPr>
              <a:t>Photo credit: FMC Corp.</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p:spPr>
        <p:txBody>
          <a:bodyPr/>
          <a:lstStyle/>
          <a:p>
            <a:fld id="{FB1577D5-FCF4-41A5-B39C-CD9E7C780B27}" type="slidenum">
              <a:rPr lang="en-US" altLang="es-CO"/>
              <a:pPr/>
              <a:t>21</a:t>
            </a:fld>
            <a:endParaRPr lang="en-US" altLang="es-CO"/>
          </a:p>
        </p:txBody>
      </p:sp>
      <p:sp>
        <p:nvSpPr>
          <p:cNvPr id="45059" name="Rectangle 8"/>
          <p:cNvSpPr>
            <a:spLocks noGrp="1" noChangeArrowheads="1"/>
          </p:cNvSpPr>
          <p:nvPr>
            <p:ph type="title" idx="4294967295"/>
          </p:nvPr>
        </p:nvSpPr>
        <p:spPr/>
        <p:txBody>
          <a:bodyPr/>
          <a:lstStyle/>
          <a:p>
            <a:r>
              <a:rPr lang="es-MX" dirty="0"/>
              <a:t>¿Tienes chinches de cama? Ahora ¿qué?</a:t>
            </a:r>
            <a:endParaRPr lang="en-US" altLang="es-CO" dirty="0" smtClean="0"/>
          </a:p>
        </p:txBody>
      </p:sp>
      <p:sp>
        <p:nvSpPr>
          <p:cNvPr id="45060" name="Rectangle 9"/>
          <p:cNvSpPr>
            <a:spLocks noGrp="1" noChangeArrowheads="1"/>
          </p:cNvSpPr>
          <p:nvPr>
            <p:ph type="body" idx="4294967295"/>
          </p:nvPr>
        </p:nvSpPr>
        <p:spPr>
          <a:xfrm>
            <a:off x="685800" y="2057400"/>
            <a:ext cx="7772400" cy="4267200"/>
          </a:xfrm>
        </p:spPr>
        <p:txBody>
          <a:bodyPr/>
          <a:lstStyle/>
          <a:p>
            <a:pPr lvl="0"/>
            <a:r>
              <a:rPr lang="es-MX" sz="2800" dirty="0"/>
              <a:t>Si los encuentras y controlas a principios de la infestación, la propagación de las chinches de cama se puede detener</a:t>
            </a:r>
            <a:endParaRPr lang="en-US" sz="2800" dirty="0"/>
          </a:p>
          <a:p>
            <a:pPr lvl="0"/>
            <a:r>
              <a:rPr lang="es-MX" sz="2800" dirty="0"/>
              <a:t>La detección temprana y respuesta rápida son fundamentales para la gestión de chinches en todo el </a:t>
            </a:r>
            <a:r>
              <a:rPr lang="es-MX" sz="2800" dirty="0" smtClean="0"/>
              <a:t>edificio</a:t>
            </a:r>
          </a:p>
          <a:p>
            <a:pPr lvl="0"/>
            <a:r>
              <a:rPr lang="es-MX" sz="2800" dirty="0" smtClean="0"/>
              <a:t>Solamente </a:t>
            </a:r>
            <a:r>
              <a:rPr lang="es-MX" sz="2800" dirty="0"/>
              <a:t>PMP aplican </a:t>
            </a:r>
            <a:r>
              <a:rPr lang="es-MX" sz="2800" dirty="0" smtClean="0"/>
              <a:t>pesticidas</a:t>
            </a:r>
            <a:r>
              <a:rPr lang="en-US" altLang="es-CO" sz="2800" dirty="0" smtClean="0"/>
              <a:t/>
            </a:r>
            <a:br>
              <a:rPr lang="en-US" altLang="es-CO" sz="2800" dirty="0" smtClean="0"/>
            </a:br>
            <a:endParaRPr lang="en-US" altLang="es-CO" sz="2800" dirty="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s-MX" dirty="0"/>
              <a:t>Si alguien encuentra un chinche de cama</a:t>
            </a:r>
            <a:endParaRPr lang="en-US" altLang="es-CO" dirty="0" smtClean="0"/>
          </a:p>
        </p:txBody>
      </p:sp>
      <p:sp>
        <p:nvSpPr>
          <p:cNvPr id="47107" name="Content Placeholder 2"/>
          <p:cNvSpPr>
            <a:spLocks noGrp="1"/>
          </p:cNvSpPr>
          <p:nvPr>
            <p:ph idx="1"/>
          </p:nvPr>
        </p:nvSpPr>
        <p:spPr>
          <a:xfrm>
            <a:off x="381000" y="1752600"/>
            <a:ext cx="6019800" cy="5029200"/>
          </a:xfrm>
        </p:spPr>
        <p:txBody>
          <a:bodyPr/>
          <a:lstStyle/>
          <a:p>
            <a:pPr marL="0" indent="0">
              <a:buNone/>
            </a:pPr>
            <a:r>
              <a:rPr lang="es-MX" sz="2800" dirty="0"/>
              <a:t>Documente todas las </a:t>
            </a:r>
            <a:r>
              <a:rPr lang="es-MX" sz="2800" dirty="0" smtClean="0"/>
              <a:t>observaciones</a:t>
            </a:r>
            <a:r>
              <a:rPr lang="en-US" altLang="es-CO" sz="2800" dirty="0" smtClean="0"/>
              <a:t>:</a:t>
            </a:r>
          </a:p>
          <a:p>
            <a:pPr lvl="0"/>
            <a:r>
              <a:rPr lang="es-MX" sz="2800" dirty="0"/>
              <a:t>Guarde el insecto</a:t>
            </a:r>
            <a:endParaRPr lang="en-US" sz="2800" dirty="0"/>
          </a:p>
          <a:p>
            <a:pPr lvl="0"/>
            <a:r>
              <a:rPr lang="es-MX" sz="2800" dirty="0"/>
              <a:t>Reporte el problema</a:t>
            </a:r>
            <a:endParaRPr lang="en-US" sz="2800" dirty="0"/>
          </a:p>
          <a:p>
            <a:pPr lvl="0"/>
            <a:r>
              <a:rPr lang="es-MX" sz="2800" dirty="0"/>
              <a:t>No aplique pesticidas o mueva las cosas</a:t>
            </a:r>
            <a:endParaRPr lang="en-US" sz="2800" dirty="0"/>
          </a:p>
          <a:p>
            <a:pPr lvl="0"/>
            <a:r>
              <a:rPr lang="es-MX" sz="2800" dirty="0"/>
              <a:t>Evite llevar las chinches a otros lugares</a:t>
            </a:r>
            <a:endParaRPr lang="en-US" sz="2800" dirty="0"/>
          </a:p>
          <a:p>
            <a:pPr lvl="0"/>
            <a:r>
              <a:rPr lang="es-MX" sz="2800" dirty="0"/>
              <a:t>Haga que el PMP inspeccione la unidad y las unidades adyacentes </a:t>
            </a:r>
            <a:endParaRPr lang="en-US" sz="2800" dirty="0"/>
          </a:p>
        </p:txBody>
      </p:sp>
      <p:sp>
        <p:nvSpPr>
          <p:cNvPr id="47108" name="Slide Number Placeholder 3"/>
          <p:cNvSpPr>
            <a:spLocks noGrp="1"/>
          </p:cNvSpPr>
          <p:nvPr>
            <p:ph type="sldNum" sz="quarter" idx="12"/>
          </p:nvPr>
        </p:nvSpPr>
        <p:spPr>
          <a:noFill/>
        </p:spPr>
        <p:txBody>
          <a:bodyPr/>
          <a:lstStyle/>
          <a:p>
            <a:fld id="{702E54EF-9010-439A-82C6-347AA7C27E6B}" type="slidenum">
              <a:rPr lang="en-US" altLang="es-CO"/>
              <a:pPr/>
              <a:t>22</a:t>
            </a:fld>
            <a:endParaRPr lang="en-US" altLang="es-CO"/>
          </a:p>
        </p:txBody>
      </p:sp>
      <p:pic>
        <p:nvPicPr>
          <p:cNvPr id="5" name="Picture 4"/>
          <p:cNvPicPr>
            <a:picLocks noChangeArrowheads="1"/>
          </p:cNvPicPr>
          <p:nvPr/>
        </p:nvPicPr>
        <p:blipFill>
          <a:blip r:embed="rId3"/>
          <a:srcRect l="62346" b="12560"/>
          <a:stretch>
            <a:fillRect/>
          </a:stretch>
        </p:blipFill>
        <p:spPr bwMode="auto">
          <a:xfrm>
            <a:off x="6496050" y="2155825"/>
            <a:ext cx="2266950" cy="3940175"/>
          </a:xfrm>
          <a:prstGeom prst="rect">
            <a:avLst/>
          </a:prstGeom>
          <a:noFill/>
          <a:ln w="6350">
            <a:solidFill>
              <a:schemeClr val="tx1"/>
            </a:solidFill>
            <a:miter lim="800000"/>
            <a:headEnd/>
            <a:tailEnd/>
          </a:ln>
          <a:effectLst>
            <a:outerShdw dist="53882" dir="2700000" algn="ctr" rotWithShape="0">
              <a:srgbClr val="333333"/>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s-MX" dirty="0"/>
              <a:t>Estimule una respuesta de la comunidad</a:t>
            </a:r>
            <a:endParaRPr lang="en-US" altLang="es-CO" dirty="0" smtClean="0"/>
          </a:p>
        </p:txBody>
      </p:sp>
      <p:sp>
        <p:nvSpPr>
          <p:cNvPr id="49155" name="Content Placeholder 2"/>
          <p:cNvSpPr>
            <a:spLocks noGrp="1"/>
          </p:cNvSpPr>
          <p:nvPr>
            <p:ph idx="1"/>
          </p:nvPr>
        </p:nvSpPr>
        <p:spPr/>
        <p:txBody>
          <a:bodyPr/>
          <a:lstStyle/>
          <a:p>
            <a:pPr lvl="0"/>
            <a:r>
              <a:rPr lang="es-MX" dirty="0"/>
              <a:t>Educa a todos</a:t>
            </a:r>
            <a:endParaRPr lang="en-US" dirty="0"/>
          </a:p>
          <a:p>
            <a:pPr lvl="0"/>
            <a:r>
              <a:rPr lang="es-MX" dirty="0"/>
              <a:t>Destruye artículos desechados</a:t>
            </a:r>
            <a:endParaRPr lang="en-US" dirty="0"/>
          </a:p>
          <a:p>
            <a:r>
              <a:rPr lang="es-MX" dirty="0"/>
              <a:t>La vivienda debe tomar la carga financiera y proveer a los </a:t>
            </a:r>
            <a:r>
              <a:rPr lang="es-MX" dirty="0" smtClean="0"/>
              <a:t>residentes</a:t>
            </a:r>
          </a:p>
          <a:p>
            <a:pPr lvl="1"/>
            <a:r>
              <a:rPr lang="es-MX" dirty="0"/>
              <a:t>cubierta para el </a:t>
            </a:r>
            <a:r>
              <a:rPr lang="es-MX" dirty="0" smtClean="0"/>
              <a:t>colchón</a:t>
            </a:r>
          </a:p>
          <a:p>
            <a:pPr lvl="1"/>
            <a:r>
              <a:rPr lang="en-US" altLang="es-CO" dirty="0" err="1" smtClean="0"/>
              <a:t>monitores</a:t>
            </a:r>
            <a:r>
              <a:rPr lang="en-US" altLang="es-CO" dirty="0" smtClean="0"/>
              <a:t> </a:t>
            </a:r>
          </a:p>
          <a:p>
            <a:pPr lvl="1"/>
            <a:r>
              <a:rPr lang="es-MX" dirty="0"/>
              <a:t>bolsas grandes para trasladar los muebles</a:t>
            </a:r>
            <a:endParaRPr lang="en-US" altLang="es-CO" dirty="0" smtClean="0"/>
          </a:p>
        </p:txBody>
      </p:sp>
      <p:sp>
        <p:nvSpPr>
          <p:cNvPr id="49156" name="Slide Number Placeholder 3"/>
          <p:cNvSpPr>
            <a:spLocks noGrp="1"/>
          </p:cNvSpPr>
          <p:nvPr>
            <p:ph type="sldNum" sz="quarter" idx="12"/>
          </p:nvPr>
        </p:nvSpPr>
        <p:spPr>
          <a:noFill/>
        </p:spPr>
        <p:txBody>
          <a:bodyPr/>
          <a:lstStyle/>
          <a:p>
            <a:fld id="{1F65CDE7-17BE-4C40-810E-5A6EB13F8E04}" type="slidenum">
              <a:rPr lang="en-US" altLang="es-CO"/>
              <a:pPr/>
              <a:t>23</a:t>
            </a:fld>
            <a:endParaRPr lang="en-US" altLang="es-CO"/>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s-MX" dirty="0"/>
              <a:t>Prepárese en adelanto</a:t>
            </a:r>
            <a:endParaRPr lang="en-US" altLang="es-CO" dirty="0" smtClean="0"/>
          </a:p>
        </p:txBody>
      </p:sp>
      <p:sp>
        <p:nvSpPr>
          <p:cNvPr id="51203" name="Content Placeholder 2"/>
          <p:cNvSpPr>
            <a:spLocks noGrp="1"/>
          </p:cNvSpPr>
          <p:nvPr>
            <p:ph idx="1"/>
          </p:nvPr>
        </p:nvSpPr>
        <p:spPr>
          <a:xfrm>
            <a:off x="685800" y="1752600"/>
            <a:ext cx="7772400" cy="4953000"/>
          </a:xfrm>
        </p:spPr>
        <p:txBody>
          <a:bodyPr/>
          <a:lstStyle/>
          <a:p>
            <a:pPr lvl="0"/>
            <a:r>
              <a:rPr lang="es-MX" dirty="0"/>
              <a:t>Una vez que los chinches de cama están presentes, usted no quiere molestar la zona</a:t>
            </a:r>
            <a:endParaRPr lang="en-US" dirty="0"/>
          </a:p>
          <a:p>
            <a:pPr lvl="0"/>
            <a:r>
              <a:rPr lang="es-MX" dirty="0"/>
              <a:t>Idealmente, los residentes rutinariamente</a:t>
            </a:r>
            <a:endParaRPr lang="en-US" dirty="0"/>
          </a:p>
          <a:p>
            <a:pPr lvl="1"/>
            <a:r>
              <a:rPr lang="es-MX" dirty="0"/>
              <a:t>inspeccionan con una </a:t>
            </a:r>
            <a:r>
              <a:rPr lang="es-MX" dirty="0" smtClean="0"/>
              <a:t>linterna</a:t>
            </a:r>
          </a:p>
          <a:p>
            <a:pPr lvl="1"/>
            <a:r>
              <a:rPr lang="es-MX" dirty="0"/>
              <a:t>lavan la ropa de </a:t>
            </a:r>
            <a:r>
              <a:rPr lang="es-MX" dirty="0" smtClean="0"/>
              <a:t>cama</a:t>
            </a:r>
          </a:p>
          <a:p>
            <a:pPr lvl="1"/>
            <a:r>
              <a:rPr lang="es-MX" dirty="0"/>
              <a:t>limpian con aspiradora</a:t>
            </a:r>
            <a:endParaRPr lang="en-US" altLang="es-CO" dirty="0" smtClean="0"/>
          </a:p>
          <a:p>
            <a:pPr lvl="1"/>
            <a:r>
              <a:rPr lang="es-MX" dirty="0"/>
              <a:t>mantiene su unidad de acuerdo con estándares de limpieza</a:t>
            </a:r>
            <a:endParaRPr lang="en-US" altLang="es-CO" dirty="0" smtClean="0"/>
          </a:p>
        </p:txBody>
      </p:sp>
      <p:sp>
        <p:nvSpPr>
          <p:cNvPr id="51204" name="Slide Number Placeholder 3"/>
          <p:cNvSpPr>
            <a:spLocks noGrp="1"/>
          </p:cNvSpPr>
          <p:nvPr>
            <p:ph type="sldNum" sz="quarter" idx="12"/>
          </p:nvPr>
        </p:nvSpPr>
        <p:spPr>
          <a:noFill/>
        </p:spPr>
        <p:txBody>
          <a:bodyPr/>
          <a:lstStyle/>
          <a:p>
            <a:fld id="{EC58CFAB-06E6-404A-8F67-12A3E6535AD7}" type="slidenum">
              <a:rPr lang="en-US" altLang="es-CO"/>
              <a:pPr/>
              <a:t>24</a:t>
            </a:fld>
            <a:endParaRPr lang="en-US" altLang="es-CO"/>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s-MX" dirty="0"/>
              <a:t>Prevenga la introducción y propagación: residentes</a:t>
            </a:r>
            <a:endParaRPr lang="en-US" altLang="es-CO" dirty="0" smtClean="0"/>
          </a:p>
        </p:txBody>
      </p:sp>
      <p:sp>
        <p:nvSpPr>
          <p:cNvPr id="53251" name="Content Placeholder 2"/>
          <p:cNvSpPr>
            <a:spLocks noGrp="1"/>
          </p:cNvSpPr>
          <p:nvPr>
            <p:ph idx="1"/>
          </p:nvPr>
        </p:nvSpPr>
        <p:spPr>
          <a:xfrm>
            <a:off x="685800" y="1828800"/>
            <a:ext cx="7772400" cy="4724400"/>
          </a:xfrm>
        </p:spPr>
        <p:txBody>
          <a:bodyPr/>
          <a:lstStyle/>
          <a:p>
            <a:pPr lvl="0"/>
            <a:r>
              <a:rPr lang="es-MX" dirty="0"/>
              <a:t>Administre los artículos que entran o salen de la casa</a:t>
            </a:r>
            <a:endParaRPr lang="en-US" dirty="0"/>
          </a:p>
          <a:p>
            <a:pPr lvl="1" eaLnBrk="1" hangingPunct="1"/>
            <a:r>
              <a:rPr lang="es-MX" dirty="0"/>
              <a:t>Mantenga abrigos, mochilas, carteras y bolsas fuera de las camas, sillones, y sofás en el </a:t>
            </a:r>
            <a:r>
              <a:rPr lang="es-MX" dirty="0" smtClean="0"/>
              <a:t>hogar y </a:t>
            </a:r>
            <a:r>
              <a:rPr lang="es-MX" dirty="0"/>
              <a:t>mientras está afuera</a:t>
            </a:r>
            <a:endParaRPr lang="es-MX" dirty="0" smtClean="0"/>
          </a:p>
          <a:p>
            <a:pPr lvl="1" eaLnBrk="1" hangingPunct="1"/>
            <a:r>
              <a:rPr lang="es-MX" dirty="0"/>
              <a:t>Inspeccione con cuidado los muebles usados antes de traerlos a la casa-evítelo si es </a:t>
            </a:r>
            <a:r>
              <a:rPr lang="es-MX" dirty="0" smtClean="0"/>
              <a:t>posible</a:t>
            </a:r>
          </a:p>
          <a:p>
            <a:pPr lvl="1" eaLnBrk="1" hangingPunct="1"/>
            <a:r>
              <a:rPr lang="es-MX" dirty="0"/>
              <a:t>Busque por signos cuando duerme en otros lugares</a:t>
            </a:r>
            <a:endParaRPr lang="en-US" altLang="es-CO" dirty="0" smtClean="0"/>
          </a:p>
        </p:txBody>
      </p:sp>
      <p:sp>
        <p:nvSpPr>
          <p:cNvPr id="53252" name="Slide Number Placeholder 3"/>
          <p:cNvSpPr>
            <a:spLocks noGrp="1"/>
          </p:cNvSpPr>
          <p:nvPr>
            <p:ph type="sldNum" sz="quarter" idx="12"/>
          </p:nvPr>
        </p:nvSpPr>
        <p:spPr>
          <a:noFill/>
        </p:spPr>
        <p:txBody>
          <a:bodyPr/>
          <a:lstStyle/>
          <a:p>
            <a:fld id="{FD9FBDBA-1B0A-4D0F-8B75-EFF9C9C7052E}" type="slidenum">
              <a:rPr lang="en-US" altLang="es-CO"/>
              <a:pPr/>
              <a:t>25</a:t>
            </a:fld>
            <a:endParaRPr lang="en-US" altLang="es-CO"/>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304800"/>
            <a:ext cx="8382000" cy="990600"/>
          </a:xfrm>
        </p:spPr>
        <p:txBody>
          <a:bodyPr/>
          <a:lstStyle/>
          <a:p>
            <a:r>
              <a:rPr lang="es-MX" dirty="0"/>
              <a:t>Consejos para personal, auxiliares de salud, y contratistas</a:t>
            </a:r>
            <a:endParaRPr lang="en-US" altLang="es-CO" dirty="0" smtClean="0"/>
          </a:p>
        </p:txBody>
      </p:sp>
      <p:sp>
        <p:nvSpPr>
          <p:cNvPr id="55299" name="Content Placeholder 2"/>
          <p:cNvSpPr>
            <a:spLocks noGrp="1"/>
          </p:cNvSpPr>
          <p:nvPr>
            <p:ph idx="1"/>
          </p:nvPr>
        </p:nvSpPr>
        <p:spPr>
          <a:xfrm>
            <a:off x="685800" y="1828800"/>
            <a:ext cx="7772400" cy="5029200"/>
          </a:xfrm>
        </p:spPr>
        <p:txBody>
          <a:bodyPr/>
          <a:lstStyle/>
          <a:p>
            <a:pPr eaLnBrk="1" hangingPunct="1"/>
            <a:r>
              <a:rPr lang="es-MX" sz="2800" dirty="0"/>
              <a:t>En las unidades</a:t>
            </a:r>
            <a:r>
              <a:rPr lang="en-US" altLang="es-CO" sz="2800" dirty="0" smtClean="0"/>
              <a:t>: </a:t>
            </a:r>
          </a:p>
          <a:p>
            <a:pPr lvl="1" eaLnBrk="1" hangingPunct="1"/>
            <a:r>
              <a:rPr lang="es-MX" sz="2400" dirty="0"/>
              <a:t>Evite sentarse o colocar objetos en superficies potencialmente </a:t>
            </a:r>
            <a:r>
              <a:rPr lang="es-MX" sz="2400" dirty="0" smtClean="0"/>
              <a:t>infestadas</a:t>
            </a:r>
          </a:p>
          <a:p>
            <a:pPr lvl="1" eaLnBrk="1" hangingPunct="1"/>
            <a:r>
              <a:rPr lang="es-MX" sz="2400" dirty="0"/>
              <a:t>Use una capa protectora cuando mueva los artículos </a:t>
            </a:r>
            <a:r>
              <a:rPr lang="es-MX" sz="2400" dirty="0" smtClean="0"/>
              <a:t>infestados</a:t>
            </a:r>
          </a:p>
          <a:p>
            <a:pPr eaLnBrk="1" hangingPunct="1"/>
            <a:r>
              <a:rPr lang="es-MX" sz="2800" dirty="0"/>
              <a:t>En las áreas principales de la oficina / comunidad</a:t>
            </a:r>
            <a:r>
              <a:rPr lang="en-US" altLang="es-CO" sz="2800" dirty="0" smtClean="0"/>
              <a:t>:</a:t>
            </a:r>
          </a:p>
          <a:p>
            <a:pPr lvl="1" eaLnBrk="1" hangingPunct="1"/>
            <a:r>
              <a:rPr lang="es-MX" sz="2400" dirty="0"/>
              <a:t>Reemplace los muebles de tela que tienen muchas grietas con plástico o artículos de </a:t>
            </a:r>
            <a:r>
              <a:rPr lang="es-MX" sz="2400" dirty="0" smtClean="0"/>
              <a:t>metal</a:t>
            </a:r>
          </a:p>
          <a:p>
            <a:pPr lvl="1" eaLnBrk="1" hangingPunct="1"/>
            <a:r>
              <a:rPr lang="es-MX" sz="2400" dirty="0"/>
              <a:t>Durante las reuniones, requiera que los residentes pongan sus pertenencias en bolsas de plástico</a:t>
            </a:r>
            <a:endParaRPr lang="en-US" altLang="es-CO" sz="2400" dirty="0" smtClean="0"/>
          </a:p>
        </p:txBody>
      </p:sp>
      <p:sp>
        <p:nvSpPr>
          <p:cNvPr id="55300" name="Slide Number Placeholder 3"/>
          <p:cNvSpPr>
            <a:spLocks noGrp="1"/>
          </p:cNvSpPr>
          <p:nvPr>
            <p:ph type="sldNum" sz="quarter" idx="12"/>
          </p:nvPr>
        </p:nvSpPr>
        <p:spPr>
          <a:noFill/>
        </p:spPr>
        <p:txBody>
          <a:bodyPr/>
          <a:lstStyle/>
          <a:p>
            <a:fld id="{B0C7F961-B710-460B-8228-2215CF2D9460}" type="slidenum">
              <a:rPr lang="en-US" altLang="es-CO"/>
              <a:pPr/>
              <a:t>26</a:t>
            </a:fld>
            <a:endParaRPr lang="en-US" altLang="es-C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s-MX" dirty="0"/>
              <a:t>¿Quién es responsable?</a:t>
            </a:r>
            <a:endParaRPr lang="en-US" altLang="es-CO" dirty="0" smtClean="0"/>
          </a:p>
        </p:txBody>
      </p:sp>
      <p:sp>
        <p:nvSpPr>
          <p:cNvPr id="57347" name="Content Placeholder 2"/>
          <p:cNvSpPr>
            <a:spLocks noGrp="1"/>
          </p:cNvSpPr>
          <p:nvPr>
            <p:ph idx="1"/>
          </p:nvPr>
        </p:nvSpPr>
        <p:spPr>
          <a:xfrm>
            <a:off x="304800" y="1714500"/>
            <a:ext cx="8686800" cy="3771900"/>
          </a:xfrm>
        </p:spPr>
        <p:txBody>
          <a:bodyPr/>
          <a:lstStyle/>
          <a:p>
            <a:pPr lvl="0"/>
            <a:r>
              <a:rPr lang="es-MX" sz="2600" dirty="0"/>
              <a:t>El PMP da todas las instrucciones después de la inspección</a:t>
            </a:r>
            <a:endParaRPr lang="en-US" sz="2600" dirty="0"/>
          </a:p>
          <a:p>
            <a:pPr lvl="0"/>
            <a:r>
              <a:rPr lang="es-MX" sz="2600" dirty="0"/>
              <a:t>Asigna responsabilidades de preparación realistas, teniendo en cuenta las limitaciones financieras, físicas, y limitaciones mentales de las personas </a:t>
            </a:r>
            <a:r>
              <a:rPr lang="es-MX" sz="2600" dirty="0" smtClean="0"/>
              <a:t>involucradas</a:t>
            </a:r>
            <a:endParaRPr lang="en-US" sz="2600" dirty="0"/>
          </a:p>
          <a:p>
            <a:pPr lvl="0"/>
            <a:r>
              <a:rPr lang="es-MX" sz="2600" dirty="0" smtClean="0"/>
              <a:t>Las </a:t>
            </a:r>
            <a:r>
              <a:rPr lang="es-MX" sz="2600" dirty="0"/>
              <a:t>instrucciones se realizan idealmente por la persona que es propietaria de los materiales</a:t>
            </a:r>
            <a:endParaRPr lang="en-US" altLang="es-CO" sz="2600" dirty="0" smtClean="0"/>
          </a:p>
          <a:p>
            <a:pPr eaLnBrk="1" hangingPunct="1">
              <a:buFontTx/>
              <a:buNone/>
            </a:pPr>
            <a:endParaRPr lang="en-US" altLang="es-CO" sz="2800" dirty="0" smtClean="0"/>
          </a:p>
        </p:txBody>
      </p:sp>
      <p:sp>
        <p:nvSpPr>
          <p:cNvPr id="67588" name="TextBox 3"/>
          <p:cNvSpPr txBox="1">
            <a:spLocks noChangeArrowheads="1"/>
          </p:cNvSpPr>
          <p:nvPr/>
        </p:nvSpPr>
        <p:spPr bwMode="auto">
          <a:xfrm>
            <a:off x="481012" y="4697715"/>
            <a:ext cx="4090988" cy="2123658"/>
          </a:xfrm>
          <a:prstGeom prst="rect">
            <a:avLst/>
          </a:prstGeom>
          <a:noFill/>
          <a:ln w="9525">
            <a:noFill/>
            <a:miter lim="800000"/>
            <a:headEnd/>
            <a:tailEnd/>
          </a:ln>
        </p:spPr>
        <p:txBody>
          <a:bodyPr>
            <a:spAutoFit/>
          </a:bodyPr>
          <a:lstStyle/>
          <a:p>
            <a:r>
              <a:rPr lang="es-MX" sz="2200" u="sng" dirty="0"/>
              <a:t>Si no son capaces</a:t>
            </a:r>
            <a:endParaRPr lang="en-US" sz="2200" dirty="0"/>
          </a:p>
          <a:p>
            <a:r>
              <a:rPr lang="es-MX" sz="2200" dirty="0"/>
              <a:t>Familiares y amigos</a:t>
            </a:r>
            <a:endParaRPr lang="en-US" sz="2200" dirty="0"/>
          </a:p>
          <a:p>
            <a:r>
              <a:rPr lang="es-MX" sz="2200" dirty="0"/>
              <a:t>Personal del edificio</a:t>
            </a:r>
            <a:endParaRPr lang="en-US" sz="2200" dirty="0"/>
          </a:p>
          <a:p>
            <a:r>
              <a:rPr lang="es-MX" sz="2200" dirty="0"/>
              <a:t>Ayudantes</a:t>
            </a:r>
            <a:endParaRPr lang="en-US" sz="2200" dirty="0"/>
          </a:p>
          <a:p>
            <a:r>
              <a:rPr lang="es-MX" sz="2200" dirty="0"/>
              <a:t>Grupos sin fines de lucro</a:t>
            </a:r>
            <a:endParaRPr lang="en-US" sz="2200" dirty="0"/>
          </a:p>
          <a:p>
            <a:r>
              <a:rPr lang="es-MX" sz="2200" dirty="0"/>
              <a:t>Empresas contratadas</a:t>
            </a:r>
            <a:endParaRPr lang="en-US" sz="2200" dirty="0"/>
          </a:p>
        </p:txBody>
      </p:sp>
      <p:sp>
        <p:nvSpPr>
          <p:cNvPr id="67589" name="TextBox 4"/>
          <p:cNvSpPr txBox="1">
            <a:spLocks noChangeArrowheads="1"/>
          </p:cNvSpPr>
          <p:nvPr/>
        </p:nvSpPr>
        <p:spPr bwMode="auto">
          <a:xfrm>
            <a:off x="4748213" y="4673707"/>
            <a:ext cx="4090987" cy="1938992"/>
          </a:xfrm>
          <a:prstGeom prst="rect">
            <a:avLst/>
          </a:prstGeom>
          <a:noFill/>
          <a:ln w="9525">
            <a:noFill/>
            <a:miter lim="800000"/>
            <a:headEnd/>
            <a:tailEnd/>
          </a:ln>
        </p:spPr>
        <p:txBody>
          <a:bodyPr>
            <a:spAutoFit/>
          </a:bodyPr>
          <a:lstStyle/>
          <a:p>
            <a:r>
              <a:rPr lang="es-MX" u="sng" dirty="0"/>
              <a:t>Si no están dispuestos</a:t>
            </a:r>
            <a:endParaRPr lang="en-US" dirty="0"/>
          </a:p>
          <a:p>
            <a:r>
              <a:rPr lang="es-MX" dirty="0"/>
              <a:t>Recurra al contrato de arrendamiento, descripción del trabajo o cualquier otro contrato formal existente</a:t>
            </a:r>
            <a:endParaRPr lang="en-US" dirty="0"/>
          </a:p>
        </p:txBody>
      </p:sp>
      <p:sp>
        <p:nvSpPr>
          <p:cNvPr id="57350" name="Rectangle 6"/>
          <p:cNvSpPr>
            <a:spLocks noGrp="1" noChangeArrowheads="1"/>
          </p:cNvSpPr>
          <p:nvPr>
            <p:ph type="sldNum" sz="quarter" idx="12"/>
          </p:nvPr>
        </p:nvSpPr>
        <p:spPr>
          <a:xfrm>
            <a:off x="7467600" y="6400800"/>
            <a:ext cx="1676400" cy="457200"/>
          </a:xfrm>
          <a:noFill/>
        </p:spPr>
        <p:txBody>
          <a:bodyPr/>
          <a:lstStyle/>
          <a:p>
            <a:fld id="{3F0F6CA3-1C79-45CC-9DFD-B0EC6827ACF9}" type="slidenum">
              <a:rPr lang="en-US" altLang="es-CO"/>
              <a:pPr/>
              <a:t>27</a:t>
            </a:fld>
            <a:endParaRPr lang="en-US" altLang="es-CO"/>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304800"/>
            <a:ext cx="8458200" cy="990600"/>
          </a:xfrm>
        </p:spPr>
        <p:txBody>
          <a:bodyPr/>
          <a:lstStyle/>
          <a:p>
            <a:r>
              <a:rPr lang="es-MX" sz="3600" dirty="0"/>
              <a:t>Escala de calificación de </a:t>
            </a:r>
            <a:r>
              <a:rPr lang="es-MX" sz="3600" dirty="0" smtClean="0"/>
              <a:t>desorden</a:t>
            </a:r>
            <a:br>
              <a:rPr lang="es-MX" sz="3600" dirty="0" smtClean="0"/>
            </a:br>
            <a:r>
              <a:rPr lang="es-MX" sz="2400" u="sng" dirty="0"/>
              <a:t>Acaparamiento compulsivo y la adquisición del cuaderno de </a:t>
            </a:r>
            <a:r>
              <a:rPr lang="es-MX" sz="2400" u="sng" dirty="0" smtClean="0"/>
              <a:t>ejercicios</a:t>
            </a:r>
            <a:endParaRPr lang="en-US" altLang="es-CO" sz="2400" u="sng" dirty="0" smtClean="0"/>
          </a:p>
        </p:txBody>
      </p:sp>
      <p:sp>
        <p:nvSpPr>
          <p:cNvPr id="59395" name="Slide Number Placeholder 3"/>
          <p:cNvSpPr>
            <a:spLocks noGrp="1"/>
          </p:cNvSpPr>
          <p:nvPr>
            <p:ph type="sldNum" sz="quarter" idx="12"/>
          </p:nvPr>
        </p:nvSpPr>
        <p:spPr>
          <a:noFill/>
        </p:spPr>
        <p:txBody>
          <a:bodyPr/>
          <a:lstStyle/>
          <a:p>
            <a:fld id="{343792D6-2721-4D0B-BF1C-CE282A0EC865}" type="slidenum">
              <a:rPr lang="en-US" altLang="es-CO"/>
              <a:pPr/>
              <a:t>28</a:t>
            </a:fld>
            <a:endParaRPr lang="en-US" altLang="es-CO"/>
          </a:p>
        </p:txBody>
      </p:sp>
      <p:pic>
        <p:nvPicPr>
          <p:cNvPr id="59396" name="Picture 5" descr="CIR Bedroom.jpg"/>
          <p:cNvPicPr>
            <a:picLocks noChangeAspect="1"/>
          </p:cNvPicPr>
          <p:nvPr/>
        </p:nvPicPr>
        <p:blipFill>
          <a:blip r:embed="rId3"/>
          <a:srcRect r="33736" b="55664"/>
          <a:stretch>
            <a:fillRect/>
          </a:stretch>
        </p:blipFill>
        <p:spPr bwMode="auto">
          <a:xfrm>
            <a:off x="609600" y="3733800"/>
            <a:ext cx="8382000" cy="2673350"/>
          </a:xfrm>
          <a:prstGeom prst="rect">
            <a:avLst/>
          </a:prstGeom>
          <a:noFill/>
          <a:ln w="9525">
            <a:noFill/>
            <a:miter lim="800000"/>
            <a:headEnd/>
            <a:tailEnd/>
          </a:ln>
        </p:spPr>
      </p:pic>
      <p:sp>
        <p:nvSpPr>
          <p:cNvPr id="59397" name="Content Placeholder 2"/>
          <p:cNvSpPr>
            <a:spLocks noGrp="1"/>
          </p:cNvSpPr>
          <p:nvPr>
            <p:ph idx="1"/>
          </p:nvPr>
        </p:nvSpPr>
        <p:spPr>
          <a:xfrm>
            <a:off x="685800" y="1905000"/>
            <a:ext cx="7772400" cy="1828800"/>
          </a:xfrm>
        </p:spPr>
        <p:txBody>
          <a:bodyPr/>
          <a:lstStyle/>
          <a:p>
            <a:pPr lvl="0"/>
            <a:r>
              <a:rPr lang="es-MX" dirty="0"/>
              <a:t>Si se requiere preparación, comunique las expectativas a los residentes utilizando una escala de valoración visual</a:t>
            </a:r>
            <a:endParaRPr lang="en-US" dirty="0"/>
          </a:p>
          <a:p>
            <a:pPr lvl="1"/>
            <a:endParaRPr lang="en-US" altLang="es-CO"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s-MX" dirty="0"/>
              <a:t>Opciones de tratamiento</a:t>
            </a:r>
            <a:endParaRPr lang="en-US" altLang="es-CO" dirty="0" smtClean="0"/>
          </a:p>
        </p:txBody>
      </p:sp>
      <p:sp>
        <p:nvSpPr>
          <p:cNvPr id="61443" name="Content Placeholder 2"/>
          <p:cNvSpPr>
            <a:spLocks noGrp="1"/>
          </p:cNvSpPr>
          <p:nvPr>
            <p:ph idx="1"/>
          </p:nvPr>
        </p:nvSpPr>
        <p:spPr>
          <a:xfrm>
            <a:off x="5257800" y="1828800"/>
            <a:ext cx="3886200" cy="5029200"/>
          </a:xfrm>
        </p:spPr>
        <p:txBody>
          <a:bodyPr/>
          <a:lstStyle/>
          <a:p>
            <a:pPr lvl="0"/>
            <a:r>
              <a:rPr lang="es-MX" dirty="0" smtClean="0"/>
              <a:t>Calor</a:t>
            </a:r>
            <a:endParaRPr lang="en-US" altLang="es-CO" dirty="0" smtClean="0"/>
          </a:p>
          <a:p>
            <a:pPr lvl="1"/>
            <a:r>
              <a:rPr lang="es-MX" dirty="0"/>
              <a:t>Secadora de </a:t>
            </a:r>
            <a:r>
              <a:rPr lang="es-MX" dirty="0" smtClean="0"/>
              <a:t>ropa</a:t>
            </a:r>
          </a:p>
          <a:p>
            <a:pPr lvl="1"/>
            <a:r>
              <a:rPr lang="es-MX" dirty="0"/>
              <a:t>Vapor</a:t>
            </a:r>
            <a:endParaRPr lang="en-US" altLang="es-CO" dirty="0" smtClean="0"/>
          </a:p>
          <a:p>
            <a:pPr lvl="1"/>
            <a:r>
              <a:rPr lang="es-MX" dirty="0"/>
              <a:t>Envase</a:t>
            </a:r>
            <a:endParaRPr lang="en-US" altLang="es-CO" dirty="0" smtClean="0"/>
          </a:p>
          <a:p>
            <a:pPr lvl="1"/>
            <a:r>
              <a:rPr lang="es-MX" dirty="0"/>
              <a:t>La unidad entera</a:t>
            </a:r>
            <a:endParaRPr lang="en-US" altLang="es-CO" dirty="0" smtClean="0"/>
          </a:p>
          <a:p>
            <a:pPr lvl="0"/>
            <a:r>
              <a:rPr lang="es-MX" dirty="0"/>
              <a:t>Los </a:t>
            </a:r>
            <a:r>
              <a:rPr lang="es-MX" dirty="0" smtClean="0"/>
              <a:t>pesticidas</a:t>
            </a:r>
            <a:endParaRPr lang="en-US" altLang="es-CO" dirty="0" smtClean="0"/>
          </a:p>
          <a:p>
            <a:pPr lvl="1"/>
            <a:r>
              <a:rPr lang="es-MX" dirty="0"/>
              <a:t>Pulverización</a:t>
            </a:r>
            <a:endParaRPr lang="en-US" altLang="es-CO" dirty="0" smtClean="0"/>
          </a:p>
          <a:p>
            <a:pPr lvl="1"/>
            <a:r>
              <a:rPr lang="es-MX" dirty="0"/>
              <a:t>Polvo</a:t>
            </a:r>
            <a:endParaRPr lang="en-US" altLang="es-CO" dirty="0" smtClean="0"/>
          </a:p>
          <a:p>
            <a:pPr lvl="1"/>
            <a:r>
              <a:rPr lang="es-MX" dirty="0"/>
              <a:t>Fumigación</a:t>
            </a:r>
            <a:endParaRPr lang="en-US" altLang="es-CO" dirty="0" smtClean="0"/>
          </a:p>
        </p:txBody>
      </p:sp>
      <p:sp>
        <p:nvSpPr>
          <p:cNvPr id="61444" name="Slide Number Placeholder 3"/>
          <p:cNvSpPr>
            <a:spLocks noGrp="1"/>
          </p:cNvSpPr>
          <p:nvPr>
            <p:ph type="sldNum" sz="quarter" idx="12"/>
          </p:nvPr>
        </p:nvSpPr>
        <p:spPr>
          <a:noFill/>
        </p:spPr>
        <p:txBody>
          <a:bodyPr/>
          <a:lstStyle/>
          <a:p>
            <a:fld id="{C3279547-3CBE-483E-AF57-DAE906D11328}" type="slidenum">
              <a:rPr lang="en-US" altLang="es-CO"/>
              <a:pPr/>
              <a:t>29</a:t>
            </a:fld>
            <a:endParaRPr lang="en-US" altLang="es-CO"/>
          </a:p>
        </p:txBody>
      </p:sp>
      <p:sp>
        <p:nvSpPr>
          <p:cNvPr id="61445" name="Content Placeholder 2"/>
          <p:cNvSpPr txBox="1">
            <a:spLocks/>
          </p:cNvSpPr>
          <p:nvPr/>
        </p:nvSpPr>
        <p:spPr bwMode="auto">
          <a:xfrm>
            <a:off x="228600" y="1600200"/>
            <a:ext cx="5638800" cy="5181600"/>
          </a:xfrm>
          <a:prstGeom prst="rect">
            <a:avLst/>
          </a:prstGeom>
          <a:noFill/>
          <a:ln w="9525">
            <a:noFill/>
            <a:miter lim="800000"/>
            <a:headEnd/>
            <a:tailEnd/>
          </a:ln>
        </p:spPr>
        <p:txBody>
          <a:bodyPr/>
          <a:lstStyle/>
          <a:p>
            <a:pPr marL="342900" lvl="0" indent="-342900">
              <a:lnSpc>
                <a:spcPct val="90000"/>
              </a:lnSpc>
              <a:spcBef>
                <a:spcPct val="30000"/>
              </a:spcBef>
              <a:buSzPct val="80000"/>
              <a:buBlip>
                <a:blip r:embed="rId3"/>
              </a:buBlip>
            </a:pPr>
            <a:r>
              <a:rPr lang="es-MX" sz="3200" dirty="0"/>
              <a:t>Pasar la </a:t>
            </a:r>
            <a:r>
              <a:rPr lang="es-MX" sz="3200" dirty="0" smtClean="0"/>
              <a:t>aspiradora</a:t>
            </a:r>
            <a:endParaRPr lang="en-US" altLang="es-CO" sz="3200" dirty="0">
              <a:ea typeface="Osaka" charset="-128"/>
            </a:endParaRPr>
          </a:p>
          <a:p>
            <a:pPr marL="342900" lvl="0" indent="-342900">
              <a:lnSpc>
                <a:spcPct val="90000"/>
              </a:lnSpc>
              <a:spcBef>
                <a:spcPct val="30000"/>
              </a:spcBef>
              <a:buSzPct val="80000"/>
              <a:buBlip>
                <a:blip r:embed="rId3"/>
              </a:buBlip>
            </a:pPr>
            <a:r>
              <a:rPr lang="es-MX" sz="3200" dirty="0" smtClean="0"/>
              <a:t>Aislamiento</a:t>
            </a:r>
            <a:endParaRPr lang="en-US" altLang="es-CO" sz="3200" dirty="0">
              <a:ea typeface="Osaka" charset="-128"/>
            </a:endParaRPr>
          </a:p>
          <a:p>
            <a:pPr marL="800100" lvl="1" indent="-342900">
              <a:lnSpc>
                <a:spcPct val="90000"/>
              </a:lnSpc>
              <a:spcBef>
                <a:spcPct val="30000"/>
              </a:spcBef>
              <a:buSzPct val="90000"/>
              <a:buFont typeface="Lucida Grande" charset="0"/>
              <a:buChar char="−"/>
            </a:pPr>
            <a:r>
              <a:rPr lang="es-MX" sz="2800" dirty="0"/>
              <a:t>Encerramiento</a:t>
            </a:r>
            <a:endParaRPr lang="en-US" altLang="es-CO" sz="2800" dirty="0">
              <a:ea typeface="Osaka" charset="-128"/>
            </a:endParaRPr>
          </a:p>
          <a:p>
            <a:pPr marL="800100" lvl="1" indent="-342900">
              <a:lnSpc>
                <a:spcPct val="90000"/>
              </a:lnSpc>
              <a:spcBef>
                <a:spcPct val="30000"/>
              </a:spcBef>
              <a:buSzPct val="90000"/>
              <a:buFont typeface="Lucida Grande" charset="0"/>
              <a:buChar char="−"/>
            </a:pPr>
            <a:r>
              <a:rPr lang="es-MX" sz="2800" dirty="0"/>
              <a:t>Bolsas </a:t>
            </a:r>
            <a:r>
              <a:rPr lang="es-MX" sz="2800" dirty="0" smtClean="0"/>
              <a:t>transparentes</a:t>
            </a:r>
          </a:p>
          <a:p>
            <a:pPr marL="800100" lvl="1" indent="-342900">
              <a:lnSpc>
                <a:spcPct val="90000"/>
              </a:lnSpc>
              <a:spcBef>
                <a:spcPct val="30000"/>
              </a:spcBef>
              <a:buSzPct val="90000"/>
              <a:buFont typeface="Lucida Grande" charset="0"/>
              <a:buChar char="−"/>
            </a:pPr>
            <a:r>
              <a:rPr lang="es-MX" sz="2800" dirty="0"/>
              <a:t>Recipientes de plástico </a:t>
            </a:r>
            <a:r>
              <a:rPr lang="es-MX" sz="2800" dirty="0" smtClean="0"/>
              <a:t>cerrados</a:t>
            </a:r>
          </a:p>
          <a:p>
            <a:pPr marL="800100" lvl="1" indent="-342900">
              <a:lnSpc>
                <a:spcPct val="90000"/>
              </a:lnSpc>
              <a:spcBef>
                <a:spcPct val="30000"/>
              </a:spcBef>
              <a:buSzPct val="90000"/>
              <a:buFont typeface="Lucida Grande" charset="0"/>
              <a:buChar char="−"/>
            </a:pPr>
            <a:r>
              <a:rPr lang="es-MX" sz="2800" dirty="0"/>
              <a:t>Hacer la cama una isla</a:t>
            </a:r>
            <a:endParaRPr lang="en-US" altLang="es-CO" sz="2800" dirty="0" smtClean="0">
              <a:ea typeface="Osaka" charset="-128"/>
            </a:endParaRPr>
          </a:p>
          <a:p>
            <a:pPr marL="342900" lvl="0" indent="-342900">
              <a:lnSpc>
                <a:spcPct val="90000"/>
              </a:lnSpc>
              <a:spcBef>
                <a:spcPct val="30000"/>
              </a:spcBef>
              <a:buSzPct val="80000"/>
              <a:buBlip>
                <a:blip r:embed="rId3"/>
              </a:buBlip>
            </a:pPr>
            <a:r>
              <a:rPr lang="es-MX" sz="3200" dirty="0" smtClean="0"/>
              <a:t>Congelación</a:t>
            </a:r>
            <a:endParaRPr lang="en-US" altLang="es-CO" sz="3200" dirty="0" smtClean="0">
              <a:ea typeface="Osaka" charset="-128"/>
            </a:endParaRPr>
          </a:p>
          <a:p>
            <a:pPr marL="800100" lvl="1" indent="-342900">
              <a:spcBef>
                <a:spcPct val="20000"/>
              </a:spcBef>
              <a:buFontTx/>
              <a:buChar char="–"/>
            </a:pPr>
            <a:r>
              <a:rPr lang="en-US" altLang="es-CO" sz="2800" dirty="0" smtClean="0">
                <a:ea typeface="Osaka" charset="-128"/>
              </a:rPr>
              <a:t>CO</a:t>
            </a:r>
            <a:r>
              <a:rPr lang="en-US" altLang="es-CO" sz="2800" baseline="-25000" dirty="0" smtClean="0">
                <a:ea typeface="Osaka" charset="-128"/>
              </a:rPr>
              <a:t>2</a:t>
            </a:r>
            <a:r>
              <a:rPr lang="en-US" altLang="es-CO" sz="2800" dirty="0" smtClean="0">
                <a:ea typeface="Osaka" charset="-128"/>
              </a:rPr>
              <a:t> l</a:t>
            </a:r>
            <a:r>
              <a:rPr lang="es-MX" sz="2800" dirty="0" err="1" smtClean="0"/>
              <a:t>íquido</a:t>
            </a:r>
            <a:r>
              <a:rPr lang="es-MX" sz="2800" dirty="0" smtClean="0"/>
              <a:t> </a:t>
            </a:r>
          </a:p>
          <a:p>
            <a:pPr marL="800100" lvl="1" indent="-342900">
              <a:spcBef>
                <a:spcPct val="20000"/>
              </a:spcBef>
              <a:buFontTx/>
              <a:buChar char="–"/>
            </a:pPr>
            <a:r>
              <a:rPr lang="es-MX" sz="2800" dirty="0"/>
              <a:t>Congelador de Arcón </a:t>
            </a:r>
            <a:endParaRPr lang="en-US" altLang="es-CO" sz="2800" dirty="0">
              <a:ea typeface="Osaka"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p:spPr>
        <p:txBody>
          <a:bodyPr/>
          <a:lstStyle/>
          <a:p>
            <a:fld id="{C330E430-16E5-46F0-A5BE-B7C7F1181115}" type="slidenum">
              <a:rPr lang="en-US" altLang="es-CO"/>
              <a:pPr/>
              <a:t>3</a:t>
            </a:fld>
            <a:endParaRPr lang="en-US" altLang="es-CO"/>
          </a:p>
        </p:txBody>
      </p:sp>
      <p:pic>
        <p:nvPicPr>
          <p:cNvPr id="8195" name="Picture 2" descr="XB3J3663 copy"/>
          <p:cNvPicPr>
            <a:picLocks noChangeAspect="1" noChangeArrowheads="1"/>
          </p:cNvPicPr>
          <p:nvPr/>
        </p:nvPicPr>
        <p:blipFill>
          <a:blip r:embed="rId3"/>
          <a:srcRect/>
          <a:stretch>
            <a:fillRect/>
          </a:stretch>
        </p:blipFill>
        <p:spPr bwMode="auto">
          <a:xfrm>
            <a:off x="4984750" y="2371725"/>
            <a:ext cx="3886200" cy="2589213"/>
          </a:xfrm>
          <a:prstGeom prst="rect">
            <a:avLst/>
          </a:prstGeom>
          <a:noFill/>
          <a:ln w="3175">
            <a:solidFill>
              <a:srgbClr val="000000"/>
            </a:solidFill>
            <a:miter lim="800000"/>
            <a:headEnd/>
            <a:tailEnd/>
          </a:ln>
          <a:effectLst>
            <a:outerShdw dist="53882" dir="2700000" algn="ctr" rotWithShape="0">
              <a:srgbClr val="333333"/>
            </a:outerShdw>
          </a:effectLst>
        </p:spPr>
      </p:pic>
      <p:sp>
        <p:nvSpPr>
          <p:cNvPr id="8196" name="Text Box 3"/>
          <p:cNvSpPr txBox="1">
            <a:spLocks noChangeArrowheads="1"/>
          </p:cNvSpPr>
          <p:nvPr/>
        </p:nvSpPr>
        <p:spPr bwMode="auto">
          <a:xfrm>
            <a:off x="4894263" y="5110163"/>
            <a:ext cx="4173537" cy="769937"/>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Chinche de cama adulto alimentándose en un humano</a:t>
            </a:r>
          </a:p>
        </p:txBody>
      </p:sp>
      <p:sp>
        <p:nvSpPr>
          <p:cNvPr id="8197" name="Rectangle 4"/>
          <p:cNvSpPr>
            <a:spLocks noGrp="1" noChangeArrowheads="1"/>
          </p:cNvSpPr>
          <p:nvPr>
            <p:ph type="title"/>
          </p:nvPr>
        </p:nvSpPr>
        <p:spPr/>
        <p:txBody>
          <a:bodyPr/>
          <a:lstStyle/>
          <a:p>
            <a:r>
              <a:rPr lang="es-CO" altLang="es-CO" smtClean="0"/>
              <a:t>Qué es un chinche de cama</a:t>
            </a:r>
            <a:r>
              <a:rPr lang="en-US" altLang="es-CO" smtClean="0"/>
              <a:t>?</a:t>
            </a:r>
          </a:p>
        </p:txBody>
      </p:sp>
      <p:sp>
        <p:nvSpPr>
          <p:cNvPr id="8198" name="Rectangle 5"/>
          <p:cNvSpPr>
            <a:spLocks noGrp="1" noChangeArrowheads="1"/>
          </p:cNvSpPr>
          <p:nvPr>
            <p:ph type="body" idx="1"/>
          </p:nvPr>
        </p:nvSpPr>
        <p:spPr>
          <a:xfrm>
            <a:off x="433388" y="2157413"/>
            <a:ext cx="4343400" cy="4267200"/>
          </a:xfrm>
        </p:spPr>
        <p:txBody>
          <a:bodyPr/>
          <a:lstStyle/>
          <a:p>
            <a:r>
              <a:rPr lang="es-CO" altLang="es-CO" sz="2800" smtClean="0"/>
              <a:t>Insectos planos, chupadores de sangre</a:t>
            </a:r>
          </a:p>
          <a:p>
            <a:r>
              <a:rPr lang="es-CO" altLang="es-CO" sz="2800" smtClean="0"/>
              <a:t>Varían en tamaño de una semilla de sésamo a una semilla de manzana </a:t>
            </a:r>
          </a:p>
          <a:p>
            <a:r>
              <a:rPr lang="es-CO" altLang="es-CO" sz="2800" smtClean="0"/>
              <a:t>De color marrón claro a rojo según cuando se alimentó por última vez</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sldNum" sz="quarter" idx="12"/>
          </p:nvPr>
        </p:nvSpPr>
        <p:spPr>
          <a:noFill/>
        </p:spPr>
        <p:txBody>
          <a:bodyPr/>
          <a:lstStyle/>
          <a:p>
            <a:fld id="{FA033C39-CB71-4CC2-A86A-5BDAD2DA98A6}" type="slidenum">
              <a:rPr lang="en-US" altLang="es-CO"/>
              <a:pPr/>
              <a:t>30</a:t>
            </a:fld>
            <a:endParaRPr lang="en-US" altLang="es-CO"/>
          </a:p>
        </p:txBody>
      </p:sp>
      <p:sp>
        <p:nvSpPr>
          <p:cNvPr id="63491" name="Text Box 35"/>
          <p:cNvSpPr txBox="1">
            <a:spLocks noChangeArrowheads="1"/>
          </p:cNvSpPr>
          <p:nvPr/>
        </p:nvSpPr>
        <p:spPr bwMode="auto">
          <a:xfrm>
            <a:off x="5257800" y="5715000"/>
            <a:ext cx="3733800" cy="707886"/>
          </a:xfrm>
          <a:prstGeom prst="rect">
            <a:avLst/>
          </a:prstGeom>
          <a:noFill/>
          <a:ln w="9525">
            <a:noFill/>
            <a:miter lim="800000"/>
            <a:headEnd/>
            <a:tailEnd/>
          </a:ln>
        </p:spPr>
        <p:txBody>
          <a:bodyPr wrap="square">
            <a:spAutoFit/>
          </a:bodyPr>
          <a:lstStyle/>
          <a:p>
            <a:r>
              <a:rPr lang="es-MX" sz="2000" b="1" dirty="0"/>
              <a:t>¡Colchones y muebles no tienen que ser desechados!</a:t>
            </a:r>
            <a:endParaRPr lang="en-US" sz="2000" b="1" dirty="0"/>
          </a:p>
        </p:txBody>
      </p:sp>
      <p:sp>
        <p:nvSpPr>
          <p:cNvPr id="63492" name="Rectangle 38"/>
          <p:cNvSpPr>
            <a:spLocks noGrp="1" noChangeArrowheads="1"/>
          </p:cNvSpPr>
          <p:nvPr>
            <p:ph type="title" idx="4294967295"/>
          </p:nvPr>
        </p:nvSpPr>
        <p:spPr/>
        <p:txBody>
          <a:bodyPr/>
          <a:lstStyle/>
          <a:p>
            <a:r>
              <a:rPr lang="es-MX" dirty="0"/>
              <a:t>Utilice un protector de colchón</a:t>
            </a:r>
            <a:endParaRPr lang="en-US" altLang="es-CO" dirty="0" smtClean="0"/>
          </a:p>
        </p:txBody>
      </p:sp>
      <p:sp>
        <p:nvSpPr>
          <p:cNvPr id="63493" name="Rectangle 39"/>
          <p:cNvSpPr>
            <a:spLocks noGrp="1" noChangeArrowheads="1"/>
          </p:cNvSpPr>
          <p:nvPr>
            <p:ph type="body" idx="4294967295"/>
          </p:nvPr>
        </p:nvSpPr>
        <p:spPr>
          <a:xfrm>
            <a:off x="228600" y="1752600"/>
            <a:ext cx="4953000" cy="4191000"/>
          </a:xfrm>
        </p:spPr>
        <p:txBody>
          <a:bodyPr/>
          <a:lstStyle/>
          <a:p>
            <a:pPr lvl="0"/>
            <a:r>
              <a:rPr lang="es-MX" sz="2800" dirty="0"/>
              <a:t>Cubra los colchones y somieres</a:t>
            </a:r>
            <a:endParaRPr lang="en-US" sz="2800" dirty="0"/>
          </a:p>
          <a:p>
            <a:pPr>
              <a:lnSpc>
                <a:spcPct val="80000"/>
              </a:lnSpc>
            </a:pPr>
            <a:r>
              <a:rPr lang="es-MX" sz="2800" dirty="0"/>
              <a:t>Garantice un ajuste perfecto, cierre la cremallera, selle, y verifique si hay </a:t>
            </a:r>
            <a:r>
              <a:rPr lang="es-MX" sz="2800" dirty="0" smtClean="0"/>
              <a:t>rasgaduras</a:t>
            </a:r>
          </a:p>
          <a:p>
            <a:pPr lvl="0"/>
            <a:r>
              <a:rPr lang="es-MX" sz="2800" dirty="0"/>
              <a:t>Déjalo puesto</a:t>
            </a:r>
            <a:endParaRPr lang="en-US" sz="2800" dirty="0"/>
          </a:p>
          <a:p>
            <a:pPr lvl="0"/>
            <a:r>
              <a:rPr lang="es-MX" sz="2800" dirty="0"/>
              <a:t>Cubra los puntos afilados en el marco de la cama con cinta adhesiva o fieltro</a:t>
            </a:r>
            <a:endParaRPr lang="en-US" sz="2800" dirty="0"/>
          </a:p>
          <a:p>
            <a:pPr marL="0" indent="0">
              <a:lnSpc>
                <a:spcPct val="80000"/>
              </a:lnSpc>
              <a:buNone/>
            </a:pPr>
            <a:endParaRPr lang="en-US" altLang="es-CO" sz="2800" dirty="0" smtClean="0"/>
          </a:p>
        </p:txBody>
      </p:sp>
      <p:pic>
        <p:nvPicPr>
          <p:cNvPr id="63494" name="Picture 6" descr="DSC03034.JPG"/>
          <p:cNvPicPr>
            <a:picLocks noChangeAspect="1"/>
          </p:cNvPicPr>
          <p:nvPr/>
        </p:nvPicPr>
        <p:blipFill>
          <a:blip r:embed="rId3">
            <a:lum bright="12000"/>
          </a:blip>
          <a:srcRect/>
          <a:stretch>
            <a:fillRect/>
          </a:stretch>
        </p:blipFill>
        <p:spPr bwMode="auto">
          <a:xfrm>
            <a:off x="5715000" y="2057400"/>
            <a:ext cx="2628900" cy="3505200"/>
          </a:xfrm>
          <a:prstGeom prst="rect">
            <a:avLst/>
          </a:prstGeom>
          <a:noFill/>
          <a:ln w="9525">
            <a:solidFill>
              <a:schemeClr val="tx1"/>
            </a:solidFill>
            <a:miter lim="800000"/>
            <a:headEnd/>
            <a:tailEnd/>
          </a:ln>
          <a:effectLst>
            <a:outerShdw dist="35941" dir="2700000" algn="tl" rotWithShape="0">
              <a:srgbClr val="808080"/>
            </a:outerShdw>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sldNum" sz="quarter" idx="12"/>
          </p:nvPr>
        </p:nvSpPr>
        <p:spPr>
          <a:noFill/>
        </p:spPr>
        <p:txBody>
          <a:bodyPr/>
          <a:lstStyle/>
          <a:p>
            <a:fld id="{95DBD3A9-F263-4DFC-900C-18223274D34E}" type="slidenum">
              <a:rPr lang="en-US" altLang="es-CO"/>
              <a:pPr/>
              <a:t>31</a:t>
            </a:fld>
            <a:endParaRPr lang="en-US" altLang="es-CO"/>
          </a:p>
        </p:txBody>
      </p:sp>
      <p:sp>
        <p:nvSpPr>
          <p:cNvPr id="65539" name="Rectangle 4"/>
          <p:cNvSpPr>
            <a:spLocks noGrp="1" noChangeArrowheads="1"/>
          </p:cNvSpPr>
          <p:nvPr>
            <p:ph type="title"/>
          </p:nvPr>
        </p:nvSpPr>
        <p:spPr/>
        <p:txBody>
          <a:bodyPr/>
          <a:lstStyle/>
          <a:p>
            <a:r>
              <a:rPr lang="es-MX" dirty="0"/>
              <a:t>Función del PMP</a:t>
            </a:r>
            <a:endParaRPr lang="en-US" altLang="es-CO" dirty="0" smtClean="0"/>
          </a:p>
        </p:txBody>
      </p:sp>
      <p:sp>
        <p:nvSpPr>
          <p:cNvPr id="65540" name="Rectangle 5"/>
          <p:cNvSpPr>
            <a:spLocks noGrp="1" noChangeArrowheads="1"/>
          </p:cNvSpPr>
          <p:nvPr>
            <p:ph type="body" idx="1"/>
          </p:nvPr>
        </p:nvSpPr>
        <p:spPr>
          <a:xfrm>
            <a:off x="685800" y="2057400"/>
            <a:ext cx="8001000" cy="3962400"/>
          </a:xfrm>
        </p:spPr>
        <p:txBody>
          <a:bodyPr/>
          <a:lstStyle/>
          <a:p>
            <a:pPr eaLnBrk="1" hangingPunct="1">
              <a:lnSpc>
                <a:spcPct val="100000"/>
              </a:lnSpc>
              <a:spcBef>
                <a:spcPct val="50000"/>
              </a:spcBef>
              <a:buSzTx/>
            </a:pPr>
            <a:r>
              <a:rPr lang="es-MX" sz="2800" dirty="0"/>
              <a:t>SIEMPRE inspecciona a fondo la unidad reportada y las zonas </a:t>
            </a:r>
            <a:r>
              <a:rPr lang="es-MX" sz="2800" dirty="0" smtClean="0"/>
              <a:t>adyacentes</a:t>
            </a:r>
          </a:p>
          <a:p>
            <a:pPr lvl="0"/>
            <a:r>
              <a:rPr lang="es-MX" sz="2800" dirty="0"/>
              <a:t>Proporciona una preparación específica del lugar y las instrucciones de seguimiento en varios idiomas</a:t>
            </a:r>
            <a:endParaRPr lang="en-US" sz="2800" dirty="0"/>
          </a:p>
          <a:p>
            <a:pPr lvl="0"/>
            <a:r>
              <a:rPr lang="es-MX" sz="2800" dirty="0"/>
              <a:t>Sigue la etiqueta</a:t>
            </a:r>
            <a:endParaRPr lang="en-US" sz="2800" dirty="0"/>
          </a:p>
          <a:p>
            <a:pPr lvl="0"/>
            <a:r>
              <a:rPr lang="es-MX" sz="2800" dirty="0"/>
              <a:t>Vuelve a inspeccionar y a tratar si se encuentran chinches de cama</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sldNum" sz="quarter" idx="12"/>
          </p:nvPr>
        </p:nvSpPr>
        <p:spPr>
          <a:noFill/>
        </p:spPr>
        <p:txBody>
          <a:bodyPr/>
          <a:lstStyle/>
          <a:p>
            <a:fld id="{9A139FD8-09B9-45AD-86BF-776D7E9C49FE}" type="slidenum">
              <a:rPr lang="en-US" altLang="es-CO"/>
              <a:pPr/>
              <a:t>32</a:t>
            </a:fld>
            <a:endParaRPr lang="en-US" altLang="es-CO"/>
          </a:p>
        </p:txBody>
      </p:sp>
      <p:sp>
        <p:nvSpPr>
          <p:cNvPr id="67587" name="Rectangle 43"/>
          <p:cNvSpPr>
            <a:spLocks noGrp="1" noChangeArrowheads="1"/>
          </p:cNvSpPr>
          <p:nvPr>
            <p:ph type="title" idx="4294967295"/>
          </p:nvPr>
        </p:nvSpPr>
        <p:spPr/>
        <p:txBody>
          <a:bodyPr/>
          <a:lstStyle/>
          <a:p>
            <a:r>
              <a:rPr lang="es-MX" dirty="0"/>
              <a:t>Sólo </a:t>
            </a:r>
            <a:r>
              <a:rPr lang="es-MX" dirty="0" err="1"/>
              <a:t>PMPs</a:t>
            </a:r>
            <a:r>
              <a:rPr lang="es-MX" dirty="0"/>
              <a:t> utilizan aerosoles</a:t>
            </a:r>
            <a:endParaRPr lang="en-US" altLang="es-CO" dirty="0" smtClean="0"/>
          </a:p>
        </p:txBody>
      </p:sp>
      <p:sp>
        <p:nvSpPr>
          <p:cNvPr id="67588" name="Rectangle 44"/>
          <p:cNvSpPr>
            <a:spLocks noGrp="1" noChangeArrowheads="1"/>
          </p:cNvSpPr>
          <p:nvPr>
            <p:ph type="body" idx="4294967295"/>
          </p:nvPr>
        </p:nvSpPr>
        <p:spPr>
          <a:xfrm>
            <a:off x="381000" y="1600200"/>
            <a:ext cx="8534400" cy="4267200"/>
          </a:xfrm>
        </p:spPr>
        <p:txBody>
          <a:bodyPr/>
          <a:lstStyle/>
          <a:p>
            <a:pPr lvl="0"/>
            <a:r>
              <a:rPr lang="es-MX" dirty="0"/>
              <a:t>Los aerosoles no son eficaces cuando son utilizados por los propietarios de viviendas para el control de chinches</a:t>
            </a:r>
            <a:endParaRPr lang="en-US" dirty="0"/>
          </a:p>
          <a:p>
            <a:pPr lvl="0"/>
            <a:r>
              <a:rPr lang="es-MX" dirty="0" err="1"/>
              <a:t>Over</a:t>
            </a:r>
            <a:r>
              <a:rPr lang="es-MX" dirty="0"/>
              <a:t>-</a:t>
            </a:r>
            <a:r>
              <a:rPr lang="es-MX" dirty="0" err="1"/>
              <a:t>the</a:t>
            </a:r>
            <a:r>
              <a:rPr lang="es-MX" dirty="0"/>
              <a:t>-</a:t>
            </a:r>
            <a:r>
              <a:rPr lang="es-MX" dirty="0" err="1"/>
              <a:t>counter</a:t>
            </a:r>
            <a:r>
              <a:rPr lang="es-MX" dirty="0"/>
              <a:t>-aerosoles y nebulizadores causan que los insectos se dispersen por lo que el problema se hace más difícil de tratar</a:t>
            </a:r>
            <a:endParaRPr lang="en-US" dirty="0"/>
          </a:p>
          <a:p>
            <a:pPr lvl="1"/>
            <a:endParaRPr lang="en-US" altLang="es-CO" dirty="0" smtClean="0"/>
          </a:p>
        </p:txBody>
      </p:sp>
      <p:grpSp>
        <p:nvGrpSpPr>
          <p:cNvPr id="67589" name="Group 4"/>
          <p:cNvGrpSpPr>
            <a:grpSpLocks/>
          </p:cNvGrpSpPr>
          <p:nvPr/>
        </p:nvGrpSpPr>
        <p:grpSpPr bwMode="auto">
          <a:xfrm>
            <a:off x="3048000" y="4495800"/>
            <a:ext cx="3048000" cy="2133600"/>
            <a:chOff x="1485900" y="1676400"/>
            <a:chExt cx="6248400" cy="4549775"/>
          </a:xfrm>
        </p:grpSpPr>
        <p:pic>
          <p:nvPicPr>
            <p:cNvPr id="67590" name="Picture 4" descr="Milwaukee 012"/>
            <p:cNvPicPr>
              <a:picLocks noChangeAspect="1" noChangeArrowheads="1"/>
            </p:cNvPicPr>
            <p:nvPr/>
          </p:nvPicPr>
          <p:blipFill>
            <a:blip r:embed="rId3"/>
            <a:srcRect/>
            <a:stretch>
              <a:fillRect/>
            </a:stretch>
          </p:blipFill>
          <p:spPr bwMode="auto">
            <a:xfrm>
              <a:off x="2133600" y="2209800"/>
              <a:ext cx="4876800" cy="3657600"/>
            </a:xfrm>
            <a:prstGeom prst="rect">
              <a:avLst/>
            </a:prstGeom>
            <a:noFill/>
            <a:ln w="9525">
              <a:solidFill>
                <a:schemeClr val="tx1"/>
              </a:solidFill>
              <a:miter lim="800000"/>
              <a:headEnd/>
              <a:tailEnd/>
            </a:ln>
          </p:spPr>
        </p:pic>
        <p:sp>
          <p:nvSpPr>
            <p:cNvPr id="67591"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p:spPr>
          <p:txBody>
            <a:bodyPr wrap="none" anchor="ctr"/>
            <a:lstStyle/>
            <a:p>
              <a:endParaRPr lang="en-US"/>
            </a:p>
          </p:txBody>
        </p:sp>
        <p:sp>
          <p:nvSpPr>
            <p:cNvPr id="67592" name="Rectangle 7"/>
            <p:cNvSpPr>
              <a:spLocks noChangeArrowheads="1"/>
            </p:cNvSpPr>
            <p:nvPr/>
          </p:nvSpPr>
          <p:spPr bwMode="auto">
            <a:xfrm>
              <a:off x="3352800" y="2743200"/>
              <a:ext cx="1143000" cy="914400"/>
            </a:xfrm>
            <a:prstGeom prst="rect">
              <a:avLst/>
            </a:prstGeom>
            <a:solidFill>
              <a:schemeClr val="bg2"/>
            </a:solidFill>
            <a:ln w="9525">
              <a:noFill/>
              <a:miter lim="800000"/>
              <a:headEnd/>
              <a:tailEnd/>
            </a:ln>
          </p:spPr>
          <p:txBody>
            <a:bodyPr wrap="none" anchor="ctr"/>
            <a:lstStyle/>
            <a:p>
              <a:pPr eaLnBrk="1" hangingPunct="1"/>
              <a:endParaRPr lang="es-CO" altLang="es-CO" sz="1800">
                <a:ea typeface="Osaka" charset="-128"/>
              </a:endParaRPr>
            </a:p>
          </p:txBody>
        </p:sp>
        <p:sp>
          <p:nvSpPr>
            <p:cNvPr id="67593" name="Line 30"/>
            <p:cNvSpPr>
              <a:spLocks noChangeShapeType="1"/>
            </p:cNvSpPr>
            <p:nvPr/>
          </p:nvSpPr>
          <p:spPr bwMode="auto">
            <a:xfrm>
              <a:off x="1485900" y="1679575"/>
              <a:ext cx="6057900" cy="4543425"/>
            </a:xfrm>
            <a:prstGeom prst="line">
              <a:avLst/>
            </a:prstGeom>
            <a:noFill/>
            <a:ln w="104775">
              <a:solidFill>
                <a:srgbClr val="B02729"/>
              </a:solidFill>
              <a:round/>
              <a:headEnd/>
              <a:tailEnd/>
            </a:ln>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sldNum" sz="quarter" idx="12"/>
          </p:nvPr>
        </p:nvSpPr>
        <p:spPr>
          <a:noFill/>
        </p:spPr>
        <p:txBody>
          <a:bodyPr/>
          <a:lstStyle/>
          <a:p>
            <a:fld id="{93009AED-C555-4D83-A381-C59549CC7FBC}" type="slidenum">
              <a:rPr lang="en-US" altLang="es-CO"/>
              <a:pPr/>
              <a:t>33</a:t>
            </a:fld>
            <a:endParaRPr lang="en-US" altLang="es-CO"/>
          </a:p>
        </p:txBody>
      </p:sp>
      <p:sp>
        <p:nvSpPr>
          <p:cNvPr id="69635" name="Rectangle 50"/>
          <p:cNvSpPr>
            <a:spLocks noGrp="1" noChangeArrowheads="1"/>
          </p:cNvSpPr>
          <p:nvPr>
            <p:ph type="title" idx="4294967295"/>
          </p:nvPr>
        </p:nvSpPr>
        <p:spPr>
          <a:xfrm>
            <a:off x="266700" y="381000"/>
            <a:ext cx="8610600" cy="990600"/>
          </a:xfrm>
        </p:spPr>
        <p:txBody>
          <a:bodyPr/>
          <a:lstStyle/>
          <a:p>
            <a:r>
              <a:rPr lang="es-MX" dirty="0"/>
              <a:t>Una revisión de lo que debe hacer</a:t>
            </a:r>
            <a:endParaRPr lang="en-US" altLang="es-CO" dirty="0" smtClean="0"/>
          </a:p>
        </p:txBody>
      </p:sp>
      <p:sp>
        <p:nvSpPr>
          <p:cNvPr id="69636" name="Rectangle 51"/>
          <p:cNvSpPr>
            <a:spLocks noGrp="1" noChangeArrowheads="1"/>
          </p:cNvSpPr>
          <p:nvPr>
            <p:ph type="body" idx="4294967295"/>
          </p:nvPr>
        </p:nvSpPr>
        <p:spPr/>
        <p:txBody>
          <a:bodyPr/>
          <a:lstStyle/>
          <a:p>
            <a:pPr lvl="0"/>
            <a:r>
              <a:rPr lang="es-MX" dirty="0"/>
              <a:t>Educar a todos acerca de lo que pueden hacer para evitar las chinches</a:t>
            </a:r>
            <a:endParaRPr lang="en-US" dirty="0"/>
          </a:p>
          <a:p>
            <a:pPr lvl="0"/>
            <a:r>
              <a:rPr lang="es-MX" dirty="0"/>
              <a:t>Preparar anticipadamente antes de que chinches son reportados al minimizar el desorden y la instalación de encerramientos y monitores</a:t>
            </a:r>
            <a:endParaRPr lang="en-US" dirty="0"/>
          </a:p>
          <a:p>
            <a:pPr lvl="0"/>
            <a:r>
              <a:rPr lang="es-MX" dirty="0"/>
              <a:t>Responder rápidamente con un profesional antes de que la infestación crezca y se </a:t>
            </a:r>
            <a:r>
              <a:rPr lang="es-MX" dirty="0" smtClean="0"/>
              <a:t>extienda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sldNum" sz="quarter" idx="12"/>
          </p:nvPr>
        </p:nvSpPr>
        <p:spPr>
          <a:noFill/>
        </p:spPr>
        <p:txBody>
          <a:bodyPr/>
          <a:lstStyle/>
          <a:p>
            <a:fld id="{E3C7382F-4072-4A4F-A912-9C0CFB8897A4}" type="slidenum">
              <a:rPr lang="en-US" altLang="es-CO"/>
              <a:pPr/>
              <a:t>34</a:t>
            </a:fld>
            <a:endParaRPr lang="en-US" altLang="es-CO"/>
          </a:p>
        </p:txBody>
      </p:sp>
      <p:sp>
        <p:nvSpPr>
          <p:cNvPr id="71683" name="Rectangle 2"/>
          <p:cNvSpPr>
            <a:spLocks noGrp="1" noChangeArrowheads="1"/>
          </p:cNvSpPr>
          <p:nvPr>
            <p:ph type="title"/>
          </p:nvPr>
        </p:nvSpPr>
        <p:spPr>
          <a:xfrm>
            <a:off x="2819400" y="304800"/>
            <a:ext cx="3505200" cy="1143000"/>
          </a:xfrm>
        </p:spPr>
        <p:txBody>
          <a:bodyPr/>
          <a:lstStyle/>
          <a:p>
            <a:pPr algn="ctr" eaLnBrk="1" hangingPunct="1">
              <a:lnSpc>
                <a:spcPct val="80000"/>
              </a:lnSpc>
              <a:spcAft>
                <a:spcPct val="30000"/>
              </a:spcAft>
            </a:pPr>
            <a:r>
              <a:rPr lang="en-US" altLang="es-CO" smtClean="0"/>
              <a:t>Questions?</a:t>
            </a:r>
          </a:p>
        </p:txBody>
      </p:sp>
      <p:pic>
        <p:nvPicPr>
          <p:cNvPr id="71684" name="Picture 9" descr="bed bug"/>
          <p:cNvPicPr>
            <a:picLocks noChangeAspect="1" noChangeArrowheads="1"/>
          </p:cNvPicPr>
          <p:nvPr/>
        </p:nvPicPr>
        <p:blipFill>
          <a:blip r:embed="rId3"/>
          <a:srcRect/>
          <a:stretch>
            <a:fillRect/>
          </a:stretch>
        </p:blipFill>
        <p:spPr bwMode="auto">
          <a:xfrm>
            <a:off x="7772400" y="2209800"/>
            <a:ext cx="762000" cy="692150"/>
          </a:xfrm>
          <a:prstGeom prst="rect">
            <a:avLst/>
          </a:prstGeom>
          <a:noFill/>
          <a:ln w="9525">
            <a:noFill/>
            <a:miter lim="800000"/>
            <a:headEnd/>
            <a:tailEnd/>
          </a:ln>
        </p:spPr>
      </p:pic>
      <p:pic>
        <p:nvPicPr>
          <p:cNvPr id="71685" name="Picture 10" descr="bed bug"/>
          <p:cNvPicPr>
            <a:picLocks noChangeAspect="1" noChangeArrowheads="1"/>
          </p:cNvPicPr>
          <p:nvPr/>
        </p:nvPicPr>
        <p:blipFill>
          <a:blip r:embed="rId3"/>
          <a:srcRect/>
          <a:stretch>
            <a:fillRect/>
          </a:stretch>
        </p:blipFill>
        <p:spPr bwMode="auto">
          <a:xfrm rot="2258868">
            <a:off x="6858000" y="4337050"/>
            <a:ext cx="762000" cy="692150"/>
          </a:xfrm>
          <a:prstGeom prst="rect">
            <a:avLst/>
          </a:prstGeom>
          <a:noFill/>
          <a:ln w="9525">
            <a:noFill/>
            <a:miter lim="800000"/>
            <a:headEnd/>
            <a:tailEnd/>
          </a:ln>
        </p:spPr>
      </p:pic>
      <p:pic>
        <p:nvPicPr>
          <p:cNvPr id="71686" name="Picture 11" descr="bed bug"/>
          <p:cNvPicPr>
            <a:picLocks noChangeAspect="1" noChangeArrowheads="1"/>
          </p:cNvPicPr>
          <p:nvPr/>
        </p:nvPicPr>
        <p:blipFill>
          <a:blip r:embed="rId3"/>
          <a:srcRect/>
          <a:stretch>
            <a:fillRect/>
          </a:stretch>
        </p:blipFill>
        <p:spPr bwMode="auto">
          <a:xfrm rot="-2672856">
            <a:off x="1447800" y="5105400"/>
            <a:ext cx="762000" cy="692150"/>
          </a:xfrm>
          <a:prstGeom prst="rect">
            <a:avLst/>
          </a:prstGeom>
          <a:noFill/>
          <a:ln w="9525">
            <a:noFill/>
            <a:miter lim="800000"/>
            <a:headEnd/>
            <a:tailEnd/>
          </a:ln>
        </p:spPr>
      </p:pic>
      <p:pic>
        <p:nvPicPr>
          <p:cNvPr id="71687" name="Picture 12" descr="bed bug"/>
          <p:cNvPicPr>
            <a:picLocks noChangeAspect="1" noChangeArrowheads="1"/>
          </p:cNvPicPr>
          <p:nvPr/>
        </p:nvPicPr>
        <p:blipFill>
          <a:blip r:embed="rId3"/>
          <a:srcRect/>
          <a:stretch>
            <a:fillRect/>
          </a:stretch>
        </p:blipFill>
        <p:spPr bwMode="auto">
          <a:xfrm rot="-7753121">
            <a:off x="3772694" y="4153694"/>
            <a:ext cx="838200" cy="760412"/>
          </a:xfrm>
          <a:prstGeom prst="rect">
            <a:avLst/>
          </a:prstGeom>
          <a:noFill/>
          <a:ln w="9525">
            <a:noFill/>
            <a:miter lim="800000"/>
            <a:headEnd/>
            <a:tailEnd/>
          </a:ln>
        </p:spPr>
      </p:pic>
      <p:pic>
        <p:nvPicPr>
          <p:cNvPr id="71688" name="Picture 13" descr="bed bug"/>
          <p:cNvPicPr>
            <a:picLocks noChangeAspect="1" noChangeArrowheads="1"/>
          </p:cNvPicPr>
          <p:nvPr/>
        </p:nvPicPr>
        <p:blipFill>
          <a:blip r:embed="rId3"/>
          <a:srcRect/>
          <a:stretch>
            <a:fillRect/>
          </a:stretch>
        </p:blipFill>
        <p:spPr bwMode="auto">
          <a:xfrm rot="4919250">
            <a:off x="1336675" y="2466975"/>
            <a:ext cx="762000" cy="692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1250950"/>
          </a:xfrm>
        </p:spPr>
        <p:txBody>
          <a:bodyPr/>
          <a:lstStyle/>
          <a:p>
            <a:pPr eaLnBrk="1" hangingPunct="1"/>
            <a:r>
              <a:rPr lang="es-CO" altLang="es-CO" smtClean="0">
                <a:solidFill>
                  <a:srgbClr val="9F2936"/>
                </a:solidFill>
                <a:ea typeface="ＭＳ Ｐゴシック" pitchFamily="34" charset="-128"/>
              </a:rPr>
              <a:t>Por qu</a:t>
            </a:r>
            <a:r>
              <a:rPr lang="es-CO" altLang="es-CO" smtClean="0"/>
              <a:t>é han regresado</a:t>
            </a:r>
            <a:endParaRPr lang="es-CO" altLang="es-CO" smtClean="0">
              <a:solidFill>
                <a:srgbClr val="9F2936"/>
              </a:solidFill>
              <a:ea typeface="ＭＳ Ｐゴシック" pitchFamily="34" charset="-128"/>
            </a:endParaRPr>
          </a:p>
        </p:txBody>
      </p:sp>
      <p:sp>
        <p:nvSpPr>
          <p:cNvPr id="10243" name="Content Placeholder 5"/>
          <p:cNvSpPr>
            <a:spLocks noGrp="1"/>
          </p:cNvSpPr>
          <p:nvPr>
            <p:ph sz="quarter" idx="4"/>
          </p:nvPr>
        </p:nvSpPr>
        <p:spPr>
          <a:xfrm>
            <a:off x="533400" y="2057400"/>
            <a:ext cx="8229600" cy="3962400"/>
          </a:xfrm>
        </p:spPr>
        <p:txBody>
          <a:bodyPr/>
          <a:lstStyle/>
          <a:p>
            <a:pPr eaLnBrk="1" hangingPunct="1">
              <a:spcBef>
                <a:spcPct val="0"/>
              </a:spcBef>
              <a:spcAft>
                <a:spcPts val="1200"/>
              </a:spcAft>
            </a:pPr>
            <a:r>
              <a:rPr lang="es-CO" altLang="es-CO" sz="2800" smtClean="0"/>
              <a:t>Cambio en la disponibilidad de pesticidas</a:t>
            </a:r>
            <a:endParaRPr lang="es-CO" altLang="es-CO" sz="2800" smtClean="0">
              <a:ea typeface="ＭＳ Ｐゴシック" pitchFamily="34" charset="-128"/>
            </a:endParaRPr>
          </a:p>
          <a:p>
            <a:pPr eaLnBrk="1" hangingPunct="1">
              <a:spcBef>
                <a:spcPct val="0"/>
              </a:spcBef>
              <a:spcAft>
                <a:spcPts val="1200"/>
              </a:spcAft>
            </a:pPr>
            <a:r>
              <a:rPr lang="es-CO" altLang="es-CO" sz="2800" smtClean="0"/>
              <a:t>Cambio en los patrones de uso de pesticidas</a:t>
            </a:r>
          </a:p>
          <a:p>
            <a:pPr eaLnBrk="1" hangingPunct="1">
              <a:spcBef>
                <a:spcPct val="0"/>
              </a:spcBef>
              <a:spcAft>
                <a:spcPts val="1200"/>
              </a:spcAft>
            </a:pPr>
            <a:r>
              <a:rPr lang="es-CO" altLang="es-CO" sz="2800" smtClean="0"/>
              <a:t>Más viajes/movilidad de las personas</a:t>
            </a:r>
          </a:p>
          <a:p>
            <a:pPr eaLnBrk="1" hangingPunct="1">
              <a:spcBef>
                <a:spcPct val="0"/>
              </a:spcBef>
              <a:spcAft>
                <a:spcPts val="1200"/>
              </a:spcAft>
            </a:pPr>
            <a:r>
              <a:rPr lang="es-CO" altLang="es-CO" sz="2800" smtClean="0"/>
              <a:t>Más lugares infestados</a:t>
            </a:r>
          </a:p>
          <a:p>
            <a:pPr eaLnBrk="1" hangingPunct="1">
              <a:spcBef>
                <a:spcPct val="0"/>
              </a:spcBef>
              <a:spcAft>
                <a:spcPts val="1200"/>
              </a:spcAft>
            </a:pPr>
            <a:r>
              <a:rPr lang="es-CO" altLang="es-CO" sz="2800" smtClean="0">
                <a:ea typeface="ＭＳ Ｐゴシック" pitchFamily="34" charset="-128"/>
              </a:rPr>
              <a:t>Resistencia a pesticidas</a:t>
            </a:r>
          </a:p>
          <a:p>
            <a:pPr eaLnBrk="1" hangingPunct="1">
              <a:spcBef>
                <a:spcPct val="0"/>
              </a:spcBef>
              <a:spcAft>
                <a:spcPts val="1200"/>
              </a:spcAft>
            </a:pPr>
            <a:r>
              <a:rPr lang="es-CO" altLang="es-CO" sz="2800" smtClean="0">
                <a:ea typeface="ＭＳ Ｐゴシック" pitchFamily="34" charset="-128"/>
              </a:rPr>
              <a:t>F</a:t>
            </a:r>
            <a:r>
              <a:rPr lang="es-CO" altLang="es-CO" sz="2800" smtClean="0"/>
              <a:t>alta de preparación de la sociedad en general</a:t>
            </a:r>
            <a:endParaRPr lang="es-CO" altLang="es-CO" sz="2800" smtClean="0">
              <a:ea typeface="ＭＳ Ｐゴシック" pitchFamily="34" charset="-128"/>
            </a:endParaRPr>
          </a:p>
        </p:txBody>
      </p:sp>
      <p:sp>
        <p:nvSpPr>
          <p:cNvPr id="10244" name="Rectangle 6"/>
          <p:cNvSpPr>
            <a:spLocks noGrp="1" noChangeArrowheads="1"/>
          </p:cNvSpPr>
          <p:nvPr>
            <p:ph type="sldNum" sz="quarter" idx="12"/>
          </p:nvPr>
        </p:nvSpPr>
        <p:spPr>
          <a:xfrm>
            <a:off x="7467600" y="6400800"/>
            <a:ext cx="1676400" cy="457200"/>
          </a:xfrm>
          <a:noFill/>
        </p:spPr>
        <p:txBody>
          <a:bodyPr/>
          <a:lstStyle/>
          <a:p>
            <a:fld id="{F8CF22EE-4D1A-4319-9D02-BADC64598535}" type="slidenum">
              <a:rPr lang="en-US" altLang="es-CO"/>
              <a:pPr/>
              <a:t>4</a:t>
            </a:fld>
            <a:endParaRPr lang="en-US" altLang="es-CO"/>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p:spPr>
        <p:txBody>
          <a:bodyPr/>
          <a:lstStyle/>
          <a:p>
            <a:fld id="{7FAC431D-F974-4FF9-B4D0-A13D3BE26E2F}" type="slidenum">
              <a:rPr lang="en-US" altLang="es-CO"/>
              <a:pPr/>
              <a:t>5</a:t>
            </a:fld>
            <a:endParaRPr lang="en-US" altLang="es-CO"/>
          </a:p>
        </p:txBody>
      </p:sp>
      <p:sp>
        <p:nvSpPr>
          <p:cNvPr id="12291" name="Rectangle 3"/>
          <p:cNvSpPr>
            <a:spLocks noGrp="1" noChangeArrowheads="1"/>
          </p:cNvSpPr>
          <p:nvPr>
            <p:ph type="title"/>
          </p:nvPr>
        </p:nvSpPr>
        <p:spPr/>
        <p:txBody>
          <a:bodyPr/>
          <a:lstStyle/>
          <a:p>
            <a:pPr>
              <a:lnSpc>
                <a:spcPts val="4300"/>
              </a:lnSpc>
            </a:pPr>
            <a:r>
              <a:rPr lang="es-ES" altLang="es-CO" smtClean="0"/>
              <a:t>Las chinches de cama son un peligro para la salud</a:t>
            </a:r>
            <a:endParaRPr lang="en-US" altLang="es-CO" smtClean="0"/>
          </a:p>
        </p:txBody>
      </p:sp>
      <p:sp>
        <p:nvSpPr>
          <p:cNvPr id="12292" name="Rectangle 4"/>
          <p:cNvSpPr>
            <a:spLocks noGrp="1" noChangeArrowheads="1"/>
          </p:cNvSpPr>
          <p:nvPr>
            <p:ph type="body" idx="1"/>
          </p:nvPr>
        </p:nvSpPr>
        <p:spPr>
          <a:xfrm>
            <a:off x="685800" y="1990725"/>
            <a:ext cx="7772400" cy="4419600"/>
          </a:xfrm>
        </p:spPr>
        <p:txBody>
          <a:bodyPr/>
          <a:lstStyle/>
          <a:p>
            <a:pPr marL="0" indent="0">
              <a:spcBef>
                <a:spcPts val="600"/>
              </a:spcBef>
              <a:spcAft>
                <a:spcPts val="1200"/>
              </a:spcAft>
              <a:buFontTx/>
              <a:buNone/>
              <a:defRPr/>
            </a:pPr>
            <a:r>
              <a:rPr lang="es-CO" sz="2800" dirty="0" smtClean="0"/>
              <a:t>Las chinches no transmiten enfermedades, pero son una plaga de significante importancia para la salud pública</a:t>
            </a:r>
            <a:endParaRPr lang="es-CO" altLang="es-CO" sz="2800" dirty="0" smtClean="0"/>
          </a:p>
          <a:p>
            <a:pPr>
              <a:defRPr/>
            </a:pPr>
            <a:r>
              <a:rPr lang="es-CO" sz="2800" dirty="0" smtClean="0"/>
              <a:t>Causan infecciones secundarias después que las personas se rascan las picaduras</a:t>
            </a:r>
            <a:endParaRPr lang="es-CO" altLang="es-CO" sz="2800" dirty="0" smtClean="0"/>
          </a:p>
          <a:p>
            <a:pPr>
              <a:defRPr/>
            </a:pPr>
            <a:r>
              <a:rPr lang="es-CO" altLang="es-CO" sz="2800" dirty="0" smtClean="0"/>
              <a:t>Resultan en </a:t>
            </a:r>
            <a:r>
              <a:rPr lang="es-CO" sz="2800" dirty="0" smtClean="0"/>
              <a:t>estrés, pérdida de trabajo, pérdida de productividad, pérdida de sueño, y carga financiera</a:t>
            </a:r>
            <a:endParaRPr lang="es-CO" altLang="es-CO" sz="2800" dirty="0" smtClean="0"/>
          </a:p>
          <a:p>
            <a:pPr>
              <a:defRPr/>
            </a:pPr>
            <a:r>
              <a:rPr lang="es-CO" sz="2800" dirty="0" smtClean="0"/>
              <a:t>No son bienvenidos en nuestros hogares y lugares de trabajo</a:t>
            </a:r>
          </a:p>
          <a:p>
            <a:pPr>
              <a:defRPr/>
            </a:pPr>
            <a:endParaRPr lang="es-CO" altLang="es-CO" sz="2800" dirty="0" smtClean="0"/>
          </a:p>
          <a:p>
            <a:pPr>
              <a:defRPr/>
            </a:pPr>
            <a:endParaRPr lang="es-CO" altLang="es-CO" sz="2800" dirty="0"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p>
            <a:fld id="{BD355A06-BC85-4605-A1CA-7BDD595E00A1}" type="slidenum">
              <a:rPr lang="en-US" altLang="es-CO"/>
              <a:pPr/>
              <a:t>6</a:t>
            </a:fld>
            <a:endParaRPr lang="en-US" altLang="es-CO"/>
          </a:p>
        </p:txBody>
      </p:sp>
      <p:sp>
        <p:nvSpPr>
          <p:cNvPr id="14339" name="Rectangle 7"/>
          <p:cNvSpPr>
            <a:spLocks noGrp="1" noChangeArrowheads="1"/>
          </p:cNvSpPr>
          <p:nvPr>
            <p:ph type="title"/>
          </p:nvPr>
        </p:nvSpPr>
        <p:spPr/>
        <p:txBody>
          <a:bodyPr/>
          <a:lstStyle/>
          <a:p>
            <a:pPr>
              <a:lnSpc>
                <a:spcPts val="4300"/>
              </a:lnSpc>
            </a:pPr>
            <a:r>
              <a:rPr lang="es-ES" altLang="es-CO" smtClean="0"/>
              <a:t>Ciclo de vida del chinche de cama</a:t>
            </a:r>
            <a:endParaRPr lang="en-US" altLang="es-CO" smtClean="0"/>
          </a:p>
        </p:txBody>
      </p:sp>
      <p:pic>
        <p:nvPicPr>
          <p:cNvPr id="14340" name="Picture 9" descr="ASAF-6.jpg"/>
          <p:cNvPicPr>
            <a:picLocks noChangeAspect="1"/>
          </p:cNvPicPr>
          <p:nvPr/>
        </p:nvPicPr>
        <p:blipFill>
          <a:blip r:embed="rId3"/>
          <a:srcRect l="6779" r="8475"/>
          <a:stretch>
            <a:fillRect/>
          </a:stretch>
        </p:blipFill>
        <p:spPr bwMode="auto">
          <a:xfrm>
            <a:off x="838200" y="2058988"/>
            <a:ext cx="3733800" cy="3841750"/>
          </a:xfrm>
          <a:prstGeom prst="rect">
            <a:avLst/>
          </a:prstGeom>
          <a:noFill/>
          <a:ln w="9525">
            <a:noFill/>
            <a:miter lim="800000"/>
            <a:headEnd/>
            <a:tailEnd/>
          </a:ln>
        </p:spPr>
      </p:pic>
      <p:pic>
        <p:nvPicPr>
          <p:cNvPr id="14341" name="Picture 10" descr="BBugLifeCircleGrayBckgrd-cropped.jpg"/>
          <p:cNvPicPr>
            <a:picLocks noChangeAspect="1"/>
          </p:cNvPicPr>
          <p:nvPr/>
        </p:nvPicPr>
        <p:blipFill>
          <a:blip r:embed="rId4"/>
          <a:srcRect l="5460" r="9023"/>
          <a:stretch>
            <a:fillRect/>
          </a:stretch>
        </p:blipFill>
        <p:spPr bwMode="auto">
          <a:xfrm>
            <a:off x="4876800" y="2057400"/>
            <a:ext cx="3581400" cy="3849688"/>
          </a:xfrm>
          <a:prstGeom prst="rect">
            <a:avLst/>
          </a:prstGeom>
          <a:noFill/>
          <a:ln w="9525">
            <a:noFill/>
            <a:miter lim="800000"/>
            <a:headEnd/>
            <a:tailEnd/>
          </a:ln>
        </p:spPr>
      </p:pic>
      <p:sp>
        <p:nvSpPr>
          <p:cNvPr id="14342" name="Text Box 3"/>
          <p:cNvSpPr txBox="1">
            <a:spLocks noChangeArrowheads="1"/>
          </p:cNvSpPr>
          <p:nvPr/>
        </p:nvSpPr>
        <p:spPr bwMode="auto">
          <a:xfrm>
            <a:off x="838200" y="5867400"/>
            <a:ext cx="1981200" cy="461963"/>
          </a:xfrm>
          <a:prstGeom prst="rect">
            <a:avLst/>
          </a:prstGeom>
          <a:noFill/>
          <a:ln w="9525">
            <a:noFill/>
            <a:miter lim="800000"/>
            <a:headEnd/>
            <a:tailEnd/>
          </a:ln>
        </p:spPr>
        <p:txBody>
          <a:bodyPr>
            <a:spAutoFit/>
          </a:bodyPr>
          <a:lstStyle/>
          <a:p>
            <a:pPr eaLnBrk="1" hangingPunct="1">
              <a:spcBef>
                <a:spcPct val="50000"/>
              </a:spcBef>
            </a:pPr>
            <a:r>
              <a:rPr lang="es-CO" altLang="es-CO" b="1">
                <a:ea typeface="Osaka" charset="-128"/>
              </a:rPr>
              <a:t>Alimentado</a:t>
            </a:r>
          </a:p>
        </p:txBody>
      </p:sp>
      <p:sp>
        <p:nvSpPr>
          <p:cNvPr id="14343" name="Text Box 3"/>
          <p:cNvSpPr txBox="1">
            <a:spLocks noChangeArrowheads="1"/>
          </p:cNvSpPr>
          <p:nvPr/>
        </p:nvSpPr>
        <p:spPr bwMode="auto">
          <a:xfrm>
            <a:off x="4876800" y="5943600"/>
            <a:ext cx="4343400" cy="461963"/>
          </a:xfrm>
          <a:prstGeom prst="rect">
            <a:avLst/>
          </a:prstGeom>
          <a:noFill/>
          <a:ln w="9525">
            <a:noFill/>
            <a:miter lim="800000"/>
            <a:headEnd/>
            <a:tailEnd/>
          </a:ln>
        </p:spPr>
        <p:txBody>
          <a:bodyPr>
            <a:spAutoFit/>
          </a:bodyPr>
          <a:lstStyle/>
          <a:p>
            <a:pPr eaLnBrk="1" hangingPunct="1">
              <a:spcBef>
                <a:spcPct val="50000"/>
              </a:spcBef>
            </a:pPr>
            <a:r>
              <a:rPr lang="en-US" altLang="es-CO" b="1">
                <a:ea typeface="Osaka" charset="-128"/>
              </a:rPr>
              <a:t>No </a:t>
            </a:r>
            <a:r>
              <a:rPr lang="es-CO" altLang="es-CO" b="1">
                <a:ea typeface="Osaka" charset="-128"/>
              </a:rPr>
              <a:t>alimentado</a:t>
            </a:r>
            <a:endParaRPr lang="en-US" altLang="es-CO" b="1">
              <a:ea typeface="Osaka" charset="-128"/>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p:spPr>
        <p:txBody>
          <a:bodyPr/>
          <a:lstStyle/>
          <a:p>
            <a:fld id="{651E1C1A-2E5B-4BE3-B441-AA386D3B47B4}" type="slidenum">
              <a:rPr lang="en-US" altLang="es-CO"/>
              <a:pPr/>
              <a:t>7</a:t>
            </a:fld>
            <a:endParaRPr lang="en-US" altLang="es-CO"/>
          </a:p>
        </p:txBody>
      </p:sp>
      <p:sp>
        <p:nvSpPr>
          <p:cNvPr id="16387" name="Text Box 2"/>
          <p:cNvSpPr txBox="1">
            <a:spLocks noChangeArrowheads="1"/>
          </p:cNvSpPr>
          <p:nvPr/>
        </p:nvSpPr>
        <p:spPr bwMode="auto">
          <a:xfrm>
            <a:off x="5214938" y="4784725"/>
            <a:ext cx="3429000" cy="1108075"/>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Chinche arrastrándose a un agujero de tornillo para ocultarse</a:t>
            </a:r>
          </a:p>
        </p:txBody>
      </p:sp>
      <p:sp>
        <p:nvSpPr>
          <p:cNvPr id="16388" name="Rectangle 4"/>
          <p:cNvSpPr>
            <a:spLocks noGrp="1" noChangeArrowheads="1"/>
          </p:cNvSpPr>
          <p:nvPr>
            <p:ph type="body" idx="1"/>
          </p:nvPr>
        </p:nvSpPr>
        <p:spPr>
          <a:xfrm>
            <a:off x="457200" y="1978025"/>
            <a:ext cx="4267200" cy="4724400"/>
          </a:xfrm>
        </p:spPr>
        <p:txBody>
          <a:bodyPr/>
          <a:lstStyle/>
          <a:p>
            <a:pPr>
              <a:lnSpc>
                <a:spcPct val="80000"/>
              </a:lnSpc>
              <a:spcBef>
                <a:spcPts val="1200"/>
              </a:spcBef>
            </a:pPr>
            <a:r>
              <a:rPr lang="es-CO" altLang="es-CO" sz="2600" smtClean="0"/>
              <a:t>Activos sobretodo de noche</a:t>
            </a:r>
          </a:p>
          <a:p>
            <a:pPr>
              <a:lnSpc>
                <a:spcPct val="80000"/>
              </a:lnSpc>
              <a:spcBef>
                <a:spcPts val="1200"/>
              </a:spcBef>
            </a:pPr>
            <a:r>
              <a:rPr lang="es-CO" sz="2600" smtClean="0"/>
              <a:t>Se esconden en grietas y hendiduras, a menudo en grupos</a:t>
            </a:r>
          </a:p>
          <a:p>
            <a:pPr>
              <a:lnSpc>
                <a:spcPct val="80000"/>
              </a:lnSpc>
              <a:spcBef>
                <a:spcPts val="1200"/>
              </a:spcBef>
            </a:pPr>
            <a:r>
              <a:rPr lang="es-CO" sz="2600" smtClean="0"/>
              <a:t>No pueden volar, saltar, o enterrarse en la piel... caminan</a:t>
            </a:r>
          </a:p>
          <a:p>
            <a:pPr>
              <a:lnSpc>
                <a:spcPct val="80000"/>
              </a:lnSpc>
              <a:spcBef>
                <a:spcPts val="1200"/>
              </a:spcBef>
            </a:pPr>
            <a:r>
              <a:rPr lang="es-CO" altLang="es-CO" sz="2600" smtClean="0"/>
              <a:t>Saben subirse y transportarse </a:t>
            </a:r>
            <a:r>
              <a:rPr lang="es-CO" sz="2600" smtClean="0"/>
              <a:t>en abrigos, bolsos, muebles, sillas de ruedas</a:t>
            </a:r>
            <a:r>
              <a:rPr lang="es-CO" altLang="es-CO" sz="2600" smtClean="0"/>
              <a:t>…</a:t>
            </a:r>
          </a:p>
        </p:txBody>
      </p:sp>
      <p:pic>
        <p:nvPicPr>
          <p:cNvPr id="16389" name="Picture 5" descr="IMG_1136"/>
          <p:cNvPicPr>
            <a:picLocks noChangeAspect="1" noChangeArrowheads="1"/>
          </p:cNvPicPr>
          <p:nvPr/>
        </p:nvPicPr>
        <p:blipFill>
          <a:blip r:embed="rId3">
            <a:lum bright="20000" contrast="14000"/>
          </a:blip>
          <a:srcRect/>
          <a:stretch>
            <a:fillRect/>
          </a:stretch>
        </p:blipFill>
        <p:spPr bwMode="auto">
          <a:xfrm>
            <a:off x="4926013" y="2082800"/>
            <a:ext cx="3962400" cy="2641600"/>
          </a:xfrm>
          <a:prstGeom prst="rect">
            <a:avLst/>
          </a:prstGeom>
          <a:noFill/>
          <a:ln w="9525">
            <a:solidFill>
              <a:schemeClr val="tx1"/>
            </a:solidFill>
            <a:miter lim="800000"/>
            <a:headEnd/>
            <a:tailEnd/>
          </a:ln>
          <a:effectLst>
            <a:outerShdw dist="35921" dir="2700000" algn="ctr" rotWithShape="0">
              <a:srgbClr val="808080"/>
            </a:outerShdw>
          </a:effectLst>
        </p:spPr>
      </p:pic>
      <p:sp>
        <p:nvSpPr>
          <p:cNvPr id="16390" name="Rectangle 7"/>
          <p:cNvSpPr>
            <a:spLocks noGrp="1" noChangeArrowheads="1"/>
          </p:cNvSpPr>
          <p:nvPr>
            <p:ph type="title"/>
          </p:nvPr>
        </p:nvSpPr>
        <p:spPr/>
        <p:txBody>
          <a:bodyPr/>
          <a:lstStyle/>
          <a:p>
            <a:pPr>
              <a:lnSpc>
                <a:spcPts val="4300"/>
              </a:lnSpc>
            </a:pPr>
            <a:r>
              <a:rPr lang="es-ES" altLang="es-CO" smtClean="0"/>
              <a:t>Comportamiento del chinche de cama</a:t>
            </a:r>
            <a:endParaRPr lang="en-US" altLang="es-CO" smtClean="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p:spPr>
        <p:txBody>
          <a:bodyPr/>
          <a:lstStyle/>
          <a:p>
            <a:fld id="{8F1B4A1D-AF4F-4A49-8FA3-CE6396E2BD3B}" type="slidenum">
              <a:rPr lang="en-US" altLang="es-CO"/>
              <a:pPr/>
              <a:t>8</a:t>
            </a:fld>
            <a:endParaRPr lang="en-US" altLang="es-CO"/>
          </a:p>
        </p:txBody>
      </p:sp>
      <p:sp>
        <p:nvSpPr>
          <p:cNvPr id="18435" name="Rectangle 2"/>
          <p:cNvSpPr>
            <a:spLocks noGrp="1" noChangeArrowheads="1"/>
          </p:cNvSpPr>
          <p:nvPr>
            <p:ph type="title"/>
          </p:nvPr>
        </p:nvSpPr>
        <p:spPr>
          <a:xfrm>
            <a:off x="685800" y="352425"/>
            <a:ext cx="7772400" cy="990600"/>
          </a:xfrm>
        </p:spPr>
        <p:txBody>
          <a:bodyPr/>
          <a:lstStyle/>
          <a:p>
            <a:pPr eaLnBrk="1" hangingPunct="1">
              <a:lnSpc>
                <a:spcPct val="80000"/>
              </a:lnSpc>
              <a:spcAft>
                <a:spcPct val="30000"/>
              </a:spcAft>
            </a:pPr>
            <a:r>
              <a:rPr lang="es-CO" altLang="es-CO" smtClean="0"/>
              <a:t>Lo que comen y toman las chinches de cama</a:t>
            </a:r>
          </a:p>
        </p:txBody>
      </p:sp>
      <p:sp>
        <p:nvSpPr>
          <p:cNvPr id="18436" name="Text Box 4"/>
          <p:cNvSpPr txBox="1">
            <a:spLocks noChangeArrowheads="1"/>
          </p:cNvSpPr>
          <p:nvPr/>
        </p:nvSpPr>
        <p:spPr bwMode="auto">
          <a:xfrm>
            <a:off x="1219200" y="2286000"/>
            <a:ext cx="1600200" cy="523875"/>
          </a:xfrm>
          <a:prstGeom prst="rect">
            <a:avLst/>
          </a:prstGeom>
          <a:noFill/>
          <a:ln w="9525">
            <a:noFill/>
            <a:miter lim="800000"/>
            <a:headEnd/>
            <a:tailEnd/>
          </a:ln>
        </p:spPr>
        <p:txBody>
          <a:bodyPr>
            <a:spAutoFit/>
          </a:bodyPr>
          <a:lstStyle/>
          <a:p>
            <a:pPr eaLnBrk="1" hangingPunct="1">
              <a:spcBef>
                <a:spcPct val="20000"/>
              </a:spcBef>
            </a:pPr>
            <a:r>
              <a:rPr lang="en-US" altLang="es-CO" sz="2800" b="1">
                <a:ea typeface="Osaka" charset="-128"/>
              </a:rPr>
              <a:t>Sangre</a:t>
            </a:r>
          </a:p>
        </p:txBody>
      </p:sp>
      <p:pic>
        <p:nvPicPr>
          <p:cNvPr id="18437" name="Picture 5" descr="XB3J3674 copy"/>
          <p:cNvPicPr>
            <a:picLocks noChangeAspect="1" noChangeArrowheads="1"/>
          </p:cNvPicPr>
          <p:nvPr/>
        </p:nvPicPr>
        <p:blipFill>
          <a:blip r:embed="rId3"/>
          <a:srcRect/>
          <a:stretch>
            <a:fillRect/>
          </a:stretch>
        </p:blipFill>
        <p:spPr bwMode="auto">
          <a:xfrm>
            <a:off x="5562600" y="2443163"/>
            <a:ext cx="2892425" cy="3500437"/>
          </a:xfrm>
          <a:prstGeom prst="rect">
            <a:avLst/>
          </a:prstGeom>
          <a:noFill/>
          <a:ln w="6350">
            <a:solidFill>
              <a:schemeClr val="tx1"/>
            </a:solidFill>
            <a:miter lim="800000"/>
            <a:headEnd/>
            <a:tailEnd/>
          </a:ln>
          <a:effectLst>
            <a:outerShdw dist="53882" dir="2700000" algn="ctr" rotWithShape="0">
              <a:srgbClr val="333333"/>
            </a:outerShdw>
          </a:effectLst>
        </p:spPr>
      </p:pic>
      <p:pic>
        <p:nvPicPr>
          <p:cNvPr id="18438" name="Picture 6" descr="XB3J3650 copy"/>
          <p:cNvPicPr>
            <a:picLocks noChangeAspect="1" noChangeArrowheads="1"/>
          </p:cNvPicPr>
          <p:nvPr/>
        </p:nvPicPr>
        <p:blipFill>
          <a:blip r:embed="rId4"/>
          <a:srcRect/>
          <a:stretch>
            <a:fillRect/>
          </a:stretch>
        </p:blipFill>
        <p:spPr bwMode="auto">
          <a:xfrm>
            <a:off x="1524000" y="3433763"/>
            <a:ext cx="3048000" cy="2138362"/>
          </a:xfrm>
          <a:prstGeom prst="rect">
            <a:avLst/>
          </a:prstGeom>
          <a:noFill/>
          <a:ln w="6350">
            <a:solidFill>
              <a:schemeClr val="tx1"/>
            </a:solidFill>
            <a:miter lim="800000"/>
            <a:headEnd/>
            <a:tailEnd/>
          </a:ln>
          <a:effectLst>
            <a:outerShdw dist="53882" dir="2700000" algn="ctr" rotWithShape="0">
              <a:srgbClr val="333333"/>
            </a:outerShdw>
          </a:effec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3"/>
          <p:cNvSpPr txBox="1">
            <a:spLocks noChangeArrowheads="1"/>
          </p:cNvSpPr>
          <p:nvPr/>
        </p:nvSpPr>
        <p:spPr bwMode="auto">
          <a:xfrm>
            <a:off x="7099300" y="6019800"/>
            <a:ext cx="2057400" cy="769938"/>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Escarabajo araña</a:t>
            </a:r>
          </a:p>
        </p:txBody>
      </p:sp>
      <p:sp>
        <p:nvSpPr>
          <p:cNvPr id="20483" name="Rectangle 6"/>
          <p:cNvSpPr>
            <a:spLocks noGrp="1" noChangeArrowheads="1"/>
          </p:cNvSpPr>
          <p:nvPr>
            <p:ph type="sldNum" sz="quarter" idx="12"/>
          </p:nvPr>
        </p:nvSpPr>
        <p:spPr>
          <a:xfrm>
            <a:off x="7391400" y="6477000"/>
            <a:ext cx="1676400" cy="457200"/>
          </a:xfrm>
          <a:noFill/>
        </p:spPr>
        <p:txBody>
          <a:bodyPr/>
          <a:lstStyle/>
          <a:p>
            <a:fld id="{9F488E17-520D-4EF2-948E-541A30DC3F0A}" type="slidenum">
              <a:rPr lang="en-US" altLang="es-CO"/>
              <a:pPr/>
              <a:t>9</a:t>
            </a:fld>
            <a:endParaRPr lang="en-US" altLang="es-CO"/>
          </a:p>
        </p:txBody>
      </p:sp>
      <p:sp>
        <p:nvSpPr>
          <p:cNvPr id="20484" name="Rectangle 3"/>
          <p:cNvSpPr>
            <a:spLocks noChangeArrowheads="1"/>
          </p:cNvSpPr>
          <p:nvPr/>
        </p:nvSpPr>
        <p:spPr bwMode="auto">
          <a:xfrm>
            <a:off x="0" y="1143000"/>
            <a:ext cx="9144000" cy="1143000"/>
          </a:xfrm>
          <a:prstGeom prst="rect">
            <a:avLst/>
          </a:prstGeom>
          <a:noFill/>
          <a:ln w="9525">
            <a:noFill/>
            <a:miter lim="800000"/>
            <a:headEnd/>
            <a:tailEnd/>
          </a:ln>
        </p:spPr>
        <p:txBody>
          <a:bodyPr/>
          <a:lstStyle/>
          <a:p>
            <a:pPr marL="342900" indent="-342900" algn="ctr" eaLnBrk="1" hangingPunct="1">
              <a:lnSpc>
                <a:spcPct val="90000"/>
              </a:lnSpc>
              <a:spcBef>
                <a:spcPct val="30000"/>
              </a:spcBef>
              <a:buSzPct val="80000"/>
            </a:pPr>
            <a:endParaRPr lang="en-US" altLang="es-CO" sz="2800" b="1">
              <a:ea typeface="Osaka" charset="-128"/>
            </a:endParaRPr>
          </a:p>
          <a:p>
            <a:pPr marL="342900" indent="-342900" algn="ctr" eaLnBrk="1" hangingPunct="1">
              <a:lnSpc>
                <a:spcPct val="90000"/>
              </a:lnSpc>
              <a:spcBef>
                <a:spcPct val="30000"/>
              </a:spcBef>
              <a:buSzPct val="80000"/>
              <a:buFontTx/>
              <a:buBlip>
                <a:blip r:embed="rId3"/>
              </a:buBlip>
            </a:pPr>
            <a:endParaRPr lang="en-US" altLang="es-CO" sz="2800" b="1">
              <a:ea typeface="Osaka" charset="-128"/>
            </a:endParaRPr>
          </a:p>
        </p:txBody>
      </p:sp>
      <p:grpSp>
        <p:nvGrpSpPr>
          <p:cNvPr id="20485" name="Group 18"/>
          <p:cNvGrpSpPr>
            <a:grpSpLocks/>
          </p:cNvGrpSpPr>
          <p:nvPr/>
        </p:nvGrpSpPr>
        <p:grpSpPr bwMode="auto">
          <a:xfrm>
            <a:off x="457200" y="4114800"/>
            <a:ext cx="2774950" cy="2668588"/>
            <a:chOff x="685800" y="4114800"/>
            <a:chExt cx="2774639" cy="2668118"/>
          </a:xfrm>
        </p:grpSpPr>
        <p:pic>
          <p:nvPicPr>
            <p:cNvPr id="20496" name="Picture 7" descr="mosquito bites"/>
            <p:cNvPicPr>
              <a:picLocks noChangeAspect="1" noChangeArrowheads="1"/>
            </p:cNvPicPr>
            <p:nvPr/>
          </p:nvPicPr>
          <p:blipFill>
            <a:blip r:embed="rId4"/>
            <a:srcRect t="47787"/>
            <a:stretch>
              <a:fillRect/>
            </a:stretch>
          </p:blipFill>
          <p:spPr bwMode="auto">
            <a:xfrm>
              <a:off x="685800" y="4114800"/>
              <a:ext cx="2452688" cy="1892123"/>
            </a:xfrm>
            <a:prstGeom prst="rect">
              <a:avLst/>
            </a:prstGeom>
            <a:noFill/>
            <a:ln w="6350">
              <a:solidFill>
                <a:srgbClr val="000000"/>
              </a:solidFill>
              <a:miter lim="800000"/>
              <a:headEnd/>
              <a:tailEnd/>
            </a:ln>
            <a:effectLst>
              <a:outerShdw dist="53882" dir="2700000" algn="ctr" rotWithShape="0">
                <a:srgbClr val="333333"/>
              </a:outerShdw>
            </a:effectLst>
          </p:spPr>
        </p:pic>
        <p:sp>
          <p:nvSpPr>
            <p:cNvPr id="20497" name="Text Box 8"/>
            <p:cNvSpPr txBox="1">
              <a:spLocks noChangeArrowheads="1"/>
            </p:cNvSpPr>
            <p:nvPr/>
          </p:nvSpPr>
          <p:spPr bwMode="auto">
            <a:xfrm>
              <a:off x="735495" y="6013549"/>
              <a:ext cx="2724944" cy="769369"/>
            </a:xfrm>
            <a:prstGeom prst="rect">
              <a:avLst/>
            </a:prstGeom>
            <a:noFill/>
            <a:ln w="9525">
              <a:noFill/>
              <a:miter lim="800000"/>
              <a:headEnd/>
              <a:tailEnd/>
            </a:ln>
            <a:effectLst>
              <a:outerShdw dist="17961" dir="2700000" algn="ctr" rotWithShape="0">
                <a:schemeClr val="bg2"/>
              </a:outerShdw>
            </a:effectLst>
          </p:spPr>
          <p:txBody>
            <a:bodyPr>
              <a:spAutoFit/>
            </a:bodyPr>
            <a:lstStyle/>
            <a:p>
              <a:pPr eaLnBrk="1" hangingPunct="1">
                <a:spcBef>
                  <a:spcPct val="50000"/>
                </a:spcBef>
              </a:pPr>
              <a:r>
                <a:rPr lang="es-CO" altLang="es-CO" sz="2200" b="1">
                  <a:ea typeface="Osaka" charset="-128"/>
                </a:rPr>
                <a:t>Picadura de mosquito</a:t>
              </a:r>
            </a:p>
          </p:txBody>
        </p:sp>
      </p:grpSp>
      <p:sp>
        <p:nvSpPr>
          <p:cNvPr id="20486" name="Rectangle 9"/>
          <p:cNvSpPr>
            <a:spLocks noGrp="1" noChangeArrowheads="1"/>
          </p:cNvSpPr>
          <p:nvPr>
            <p:ph type="title"/>
          </p:nvPr>
        </p:nvSpPr>
        <p:spPr/>
        <p:txBody>
          <a:bodyPr/>
          <a:lstStyle/>
          <a:p>
            <a:r>
              <a:rPr lang="es-CO" altLang="es-CO" smtClean="0"/>
              <a:t>Pueden ser confundidos con…</a:t>
            </a:r>
          </a:p>
        </p:txBody>
      </p:sp>
      <p:sp>
        <p:nvSpPr>
          <p:cNvPr id="20487" name="Rectangle 10"/>
          <p:cNvSpPr>
            <a:spLocks noGrp="1" noChangeArrowheads="1"/>
          </p:cNvSpPr>
          <p:nvPr>
            <p:ph type="body" idx="1"/>
          </p:nvPr>
        </p:nvSpPr>
        <p:spPr>
          <a:xfrm>
            <a:off x="536575" y="1978025"/>
            <a:ext cx="7772400" cy="1981200"/>
          </a:xfrm>
        </p:spPr>
        <p:txBody>
          <a:bodyPr/>
          <a:lstStyle/>
          <a:p>
            <a:pPr>
              <a:lnSpc>
                <a:spcPct val="80000"/>
              </a:lnSpc>
            </a:pPr>
            <a:r>
              <a:rPr lang="es-CO" altLang="es-CO" sz="2600" smtClean="0"/>
              <a:t> Garrapatas				</a:t>
            </a:r>
          </a:p>
          <a:p>
            <a:pPr>
              <a:lnSpc>
                <a:spcPct val="80000"/>
              </a:lnSpc>
            </a:pPr>
            <a:r>
              <a:rPr lang="es-CO" altLang="es-CO" sz="2600" smtClean="0"/>
              <a:t> N</a:t>
            </a:r>
            <a:r>
              <a:rPr lang="es-CO" sz="2600" smtClean="0"/>
              <a:t>infas de cucaracha</a:t>
            </a:r>
            <a:endParaRPr lang="es-CO" altLang="es-CO" sz="2600" smtClean="0"/>
          </a:p>
          <a:p>
            <a:pPr>
              <a:lnSpc>
                <a:spcPct val="80000"/>
              </a:lnSpc>
            </a:pPr>
            <a:r>
              <a:rPr lang="es-CO" altLang="es-CO" sz="2600" smtClean="0"/>
              <a:t> Picaduras de otros insectos</a:t>
            </a:r>
          </a:p>
          <a:p>
            <a:pPr>
              <a:lnSpc>
                <a:spcPct val="80000"/>
              </a:lnSpc>
            </a:pPr>
            <a:r>
              <a:rPr lang="es-CO" altLang="es-CO" sz="2600" smtClean="0"/>
              <a:t> Reacciones alérgicas a químicos</a:t>
            </a:r>
          </a:p>
          <a:p>
            <a:pPr>
              <a:lnSpc>
                <a:spcPct val="80000"/>
              </a:lnSpc>
            </a:pPr>
            <a:endParaRPr lang="es-CO" altLang="es-CO" sz="2600" smtClean="0"/>
          </a:p>
        </p:txBody>
      </p:sp>
      <p:grpSp>
        <p:nvGrpSpPr>
          <p:cNvPr id="20488" name="Group 15"/>
          <p:cNvGrpSpPr>
            <a:grpSpLocks/>
          </p:cNvGrpSpPr>
          <p:nvPr/>
        </p:nvGrpSpPr>
        <p:grpSpPr bwMode="auto">
          <a:xfrm>
            <a:off x="6218238" y="1697038"/>
            <a:ext cx="2320925" cy="2335212"/>
            <a:chOff x="6019800" y="1676400"/>
            <a:chExt cx="2321169" cy="2335887"/>
          </a:xfrm>
        </p:grpSpPr>
        <p:pic>
          <p:nvPicPr>
            <p:cNvPr id="20494" name="Picture 4" descr="Dog-Tick-D1"/>
            <p:cNvPicPr>
              <a:picLocks noChangeAspect="1" noChangeArrowheads="1"/>
            </p:cNvPicPr>
            <p:nvPr/>
          </p:nvPicPr>
          <p:blipFill>
            <a:blip r:embed="rId5"/>
            <a:srcRect/>
            <a:stretch>
              <a:fillRect/>
            </a:stretch>
          </p:blipFill>
          <p:spPr bwMode="auto">
            <a:xfrm>
              <a:off x="6019800" y="1676400"/>
              <a:ext cx="2321169" cy="1905000"/>
            </a:xfrm>
            <a:prstGeom prst="rect">
              <a:avLst/>
            </a:prstGeom>
            <a:noFill/>
            <a:ln w="6350">
              <a:solidFill>
                <a:srgbClr val="000000"/>
              </a:solidFill>
              <a:miter lim="800000"/>
              <a:headEnd/>
              <a:tailEnd/>
            </a:ln>
            <a:effectLst>
              <a:outerShdw dist="53882" dir="2700000" algn="ctr" rotWithShape="0">
                <a:srgbClr val="333333"/>
              </a:outerShdw>
            </a:effectLst>
          </p:spPr>
        </p:pic>
        <p:sp>
          <p:nvSpPr>
            <p:cNvPr id="20495" name="Text Box 11"/>
            <p:cNvSpPr txBox="1">
              <a:spLocks noChangeArrowheads="1"/>
            </p:cNvSpPr>
            <p:nvPr/>
          </p:nvSpPr>
          <p:spPr bwMode="auto">
            <a:xfrm>
              <a:off x="6019800" y="3581400"/>
              <a:ext cx="1706399" cy="430887"/>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Garrapata</a:t>
              </a:r>
            </a:p>
          </p:txBody>
        </p:sp>
      </p:grpSp>
      <p:sp>
        <p:nvSpPr>
          <p:cNvPr id="20489" name="Text Box 12"/>
          <p:cNvSpPr txBox="1">
            <a:spLocks noChangeArrowheads="1"/>
          </p:cNvSpPr>
          <p:nvPr/>
        </p:nvSpPr>
        <p:spPr bwMode="auto">
          <a:xfrm>
            <a:off x="5181600" y="6019800"/>
            <a:ext cx="1828800" cy="738188"/>
          </a:xfrm>
          <a:prstGeom prst="rect">
            <a:avLst/>
          </a:prstGeom>
          <a:noFill/>
          <a:ln w="9525">
            <a:noFill/>
            <a:miter lim="800000"/>
            <a:headEnd/>
            <a:tailEnd/>
          </a:ln>
        </p:spPr>
        <p:txBody>
          <a:bodyPr>
            <a:spAutoFit/>
          </a:bodyPr>
          <a:lstStyle/>
          <a:p>
            <a:pPr eaLnBrk="1" hangingPunct="1">
              <a:spcBef>
                <a:spcPct val="50000"/>
              </a:spcBef>
            </a:pPr>
            <a:r>
              <a:rPr lang="en-US" altLang="es-CO" sz="2200" b="1" i="1">
                <a:ea typeface="Osaka" charset="-128"/>
              </a:rPr>
              <a:t>Bat Bug </a:t>
            </a:r>
            <a:r>
              <a:rPr lang="en-US" altLang="es-CO" sz="2000" b="1">
                <a:ea typeface="Osaka" charset="-128"/>
              </a:rPr>
              <a:t>(</a:t>
            </a:r>
            <a:r>
              <a:rPr lang="es-CO" altLang="es-CO" sz="2000" b="1">
                <a:ea typeface="Osaka" charset="-128"/>
              </a:rPr>
              <a:t>de murciélagos</a:t>
            </a:r>
            <a:r>
              <a:rPr lang="en-US" altLang="es-CO" sz="2000" b="1">
                <a:ea typeface="Osaka" charset="-128"/>
              </a:rPr>
              <a:t>)</a:t>
            </a:r>
          </a:p>
        </p:txBody>
      </p:sp>
      <p:pic>
        <p:nvPicPr>
          <p:cNvPr id="20490" name="Picture 3" descr="Nymph_7802"/>
          <p:cNvPicPr>
            <a:picLocks noChangeAspect="1" noChangeArrowheads="1"/>
          </p:cNvPicPr>
          <p:nvPr/>
        </p:nvPicPr>
        <p:blipFill>
          <a:blip r:embed="rId6"/>
          <a:srcRect t="10754" r="35135"/>
          <a:stretch>
            <a:fillRect/>
          </a:stretch>
        </p:blipFill>
        <p:spPr bwMode="auto">
          <a:xfrm>
            <a:off x="3124200" y="4114800"/>
            <a:ext cx="1828800" cy="1897063"/>
          </a:xfrm>
          <a:prstGeom prst="rect">
            <a:avLst/>
          </a:prstGeom>
          <a:noFill/>
          <a:ln w="6350">
            <a:solidFill>
              <a:srgbClr val="000000"/>
            </a:solidFill>
            <a:miter lim="800000"/>
            <a:headEnd/>
            <a:tailEnd/>
          </a:ln>
          <a:effectLst>
            <a:outerShdw dist="71842" dir="2700000" algn="ctr" rotWithShape="0">
              <a:srgbClr val="333333"/>
            </a:outerShdw>
          </a:effectLst>
        </p:spPr>
      </p:pic>
      <p:sp>
        <p:nvSpPr>
          <p:cNvPr id="20491" name="Text Box 13"/>
          <p:cNvSpPr txBox="1">
            <a:spLocks noChangeArrowheads="1"/>
          </p:cNvSpPr>
          <p:nvPr/>
        </p:nvSpPr>
        <p:spPr bwMode="auto">
          <a:xfrm>
            <a:off x="3182938" y="6007100"/>
            <a:ext cx="2057400" cy="769938"/>
          </a:xfrm>
          <a:prstGeom prst="rect">
            <a:avLst/>
          </a:prstGeom>
          <a:noFill/>
          <a:ln w="9525">
            <a:noFill/>
            <a:miter lim="800000"/>
            <a:headEnd/>
            <a:tailEnd/>
          </a:ln>
        </p:spPr>
        <p:txBody>
          <a:bodyPr>
            <a:spAutoFit/>
          </a:bodyPr>
          <a:lstStyle/>
          <a:p>
            <a:pPr eaLnBrk="1" hangingPunct="1">
              <a:spcBef>
                <a:spcPct val="50000"/>
              </a:spcBef>
            </a:pPr>
            <a:r>
              <a:rPr lang="es-CO" altLang="es-CO" sz="2200" b="1">
                <a:ea typeface="Osaka" charset="-128"/>
              </a:rPr>
              <a:t>Ninfa de cucaracha</a:t>
            </a:r>
          </a:p>
        </p:txBody>
      </p:sp>
      <p:pic>
        <p:nvPicPr>
          <p:cNvPr id="20492" name="Picture 14" descr="UNL Spider beetle.jpg"/>
          <p:cNvPicPr>
            <a:picLocks noChangeAspect="1"/>
          </p:cNvPicPr>
          <p:nvPr/>
        </p:nvPicPr>
        <p:blipFill>
          <a:blip r:embed="rId7"/>
          <a:srcRect l="6111" r="15277" b="46046"/>
          <a:stretch>
            <a:fillRect/>
          </a:stretch>
        </p:blipFill>
        <p:spPr bwMode="auto">
          <a:xfrm>
            <a:off x="7010400" y="4114800"/>
            <a:ext cx="1879600" cy="1905000"/>
          </a:xfrm>
          <a:prstGeom prst="rect">
            <a:avLst/>
          </a:prstGeom>
          <a:noFill/>
          <a:ln w="9525">
            <a:solidFill>
              <a:schemeClr val="tx1"/>
            </a:solidFill>
            <a:miter lim="800000"/>
            <a:headEnd/>
            <a:tailEnd/>
          </a:ln>
          <a:effectLst>
            <a:outerShdw dist="35941" dir="2700000" algn="tl" rotWithShape="0">
              <a:srgbClr val="808080"/>
            </a:outerShdw>
          </a:effectLst>
        </p:spPr>
      </p:pic>
      <p:pic>
        <p:nvPicPr>
          <p:cNvPr id="20493" name="Picture 18" descr="EaBtBgAdFeDorsl-Fed-9ts.jpg"/>
          <p:cNvPicPr>
            <a:picLocks noChangeAspect="1"/>
          </p:cNvPicPr>
          <p:nvPr/>
        </p:nvPicPr>
        <p:blipFill>
          <a:blip r:embed="rId8"/>
          <a:srcRect/>
          <a:stretch>
            <a:fillRect/>
          </a:stretch>
        </p:blipFill>
        <p:spPr bwMode="auto">
          <a:xfrm>
            <a:off x="5297488" y="4114800"/>
            <a:ext cx="1408112" cy="1905000"/>
          </a:xfrm>
          <a:prstGeom prst="rect">
            <a:avLst/>
          </a:prstGeom>
          <a:noFill/>
          <a:ln w="6350">
            <a:solidFill>
              <a:schemeClr val="tx1"/>
            </a:solidFill>
            <a:miter lim="800000"/>
            <a:headEnd/>
            <a:tailEnd/>
          </a:ln>
          <a:effectLst>
            <a:outerShdw dist="35941" dir="2700000" algn="tl" rotWithShape="0">
              <a:srgbClr val="808080"/>
            </a:outerShdw>
          </a:effec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31376</TotalTime>
  <Words>5192</Words>
  <Application>Microsoft Macintosh PowerPoint</Application>
  <PresentationFormat>On-screen Show (4:3)</PresentationFormat>
  <Paragraphs>479</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Blank Presentation</vt:lpstr>
      <vt:lpstr>Chinches de Cama</vt:lpstr>
      <vt:lpstr>Temas a tratar</vt:lpstr>
      <vt:lpstr>Qué es un chinche de cama?</vt:lpstr>
      <vt:lpstr>Por qué han regresado</vt:lpstr>
      <vt:lpstr>Las chinches de cama son un peligro para la salud</vt:lpstr>
      <vt:lpstr>Ciclo de vida del chinche de cama</vt:lpstr>
      <vt:lpstr>Comportamiento del chinche de cama</vt:lpstr>
      <vt:lpstr>Lo que comen y toman las chinches de cama</vt:lpstr>
      <vt:lpstr>Pueden ser confundidos con…</vt:lpstr>
      <vt:lpstr>Signos de chinches de cama</vt:lpstr>
      <vt:lpstr>Picaduras</vt:lpstr>
      <vt:lpstr>Manchas fecales</vt:lpstr>
      <vt:lpstr>Mudas de piel</vt:lpstr>
      <vt:lpstr>Chinches muertos</vt:lpstr>
      <vt:lpstr>Donde viven las chinches de cama</vt:lpstr>
      <vt:lpstr>Donde viven las chinches de cama</vt:lpstr>
      <vt:lpstr>Cómo se propagan las chinches de cama?</vt:lpstr>
      <vt:lpstr>Lugares a riesgo de introducción e infestación</vt:lpstr>
      <vt:lpstr>Inspección</vt:lpstr>
      <vt:lpstr>Monitoreo</vt:lpstr>
      <vt:lpstr>¿Tienes chinches de cama? Ahora ¿qué?</vt:lpstr>
      <vt:lpstr>Si alguien encuentra un chinche de cama</vt:lpstr>
      <vt:lpstr>Estimule una respuesta de la comunidad</vt:lpstr>
      <vt:lpstr>Prepárese en adelanto</vt:lpstr>
      <vt:lpstr>Prevenga la introducción y propagación: residentes</vt:lpstr>
      <vt:lpstr>Consejos para personal, auxiliares de salud, y contratistas</vt:lpstr>
      <vt:lpstr>¿Quién es responsable?</vt:lpstr>
      <vt:lpstr>Escala de calificación de desorden Acaparamiento compulsivo y la adquisición del cuaderno de ejercicios</vt:lpstr>
      <vt:lpstr>Opciones de tratamiento</vt:lpstr>
      <vt:lpstr>Utilice un protector de colchón</vt:lpstr>
      <vt:lpstr>Función del PMP</vt:lpstr>
      <vt:lpstr>Sólo PMPs utilizan aerosoles</vt:lpstr>
      <vt:lpstr>Una revisión de lo que debe hacer</vt:lpstr>
      <vt:lpstr>Questions?</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 Bugs</dc:title>
  <dc:creator>A. Taisey</dc:creator>
  <cp:lastModifiedBy>Cornell University</cp:lastModifiedBy>
  <cp:revision>241</cp:revision>
  <cp:lastPrinted>2011-09-19T18:07:02Z</cp:lastPrinted>
  <dcterms:created xsi:type="dcterms:W3CDTF">2014-03-25T20:28:53Z</dcterms:created>
  <dcterms:modified xsi:type="dcterms:W3CDTF">2016-04-19T16:23:37Z</dcterms:modified>
</cp:coreProperties>
</file>